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296" r:id="rId4"/>
    <p:sldId id="257" r:id="rId5"/>
    <p:sldId id="282" r:id="rId6"/>
    <p:sldId id="309" r:id="rId7"/>
    <p:sldId id="310" r:id="rId8"/>
    <p:sldId id="308" r:id="rId9"/>
    <p:sldId id="332" r:id="rId10"/>
    <p:sldId id="283" r:id="rId11"/>
    <p:sldId id="285" r:id="rId12"/>
    <p:sldId id="284" r:id="rId13"/>
    <p:sldId id="286" r:id="rId14"/>
    <p:sldId id="287" r:id="rId15"/>
    <p:sldId id="311" r:id="rId16"/>
    <p:sldId id="312" r:id="rId17"/>
    <p:sldId id="304" r:id="rId18"/>
    <p:sldId id="313" r:id="rId19"/>
    <p:sldId id="289" r:id="rId20"/>
    <p:sldId id="315" r:id="rId21"/>
    <p:sldId id="316" r:id="rId22"/>
    <p:sldId id="318" r:id="rId23"/>
    <p:sldId id="314" r:id="rId24"/>
    <p:sldId id="319" r:id="rId25"/>
    <p:sldId id="320" r:id="rId26"/>
    <p:sldId id="321" r:id="rId27"/>
    <p:sldId id="322" r:id="rId28"/>
    <p:sldId id="323" r:id="rId29"/>
    <p:sldId id="324" r:id="rId30"/>
    <p:sldId id="336" r:id="rId31"/>
    <p:sldId id="337" r:id="rId32"/>
    <p:sldId id="338" r:id="rId33"/>
    <p:sldId id="339" r:id="rId34"/>
    <p:sldId id="340" r:id="rId35"/>
    <p:sldId id="341" r:id="rId36"/>
    <p:sldId id="327" r:id="rId37"/>
    <p:sldId id="334" r:id="rId38"/>
    <p:sldId id="328" r:id="rId39"/>
    <p:sldId id="330" r:id="rId40"/>
    <p:sldId id="331" r:id="rId41"/>
    <p:sldId id="333" r:id="rId42"/>
    <p:sldId id="293" r:id="rId43"/>
    <p:sldId id="295" r:id="rId44"/>
    <p:sldId id="294" r:id="rId45"/>
    <p:sldId id="299" r:id="rId46"/>
    <p:sldId id="297" r:id="rId47"/>
    <p:sldId id="326" r:id="rId48"/>
    <p:sldId id="329" r:id="rId49"/>
    <p:sldId id="301" r:id="rId50"/>
    <p:sldId id="335" r:id="rId51"/>
    <p:sldId id="300" r:id="rId52"/>
    <p:sldId id="342" r:id="rId53"/>
    <p:sldId id="344" r:id="rId54"/>
    <p:sldId id="302" r:id="rId55"/>
    <p:sldId id="303" r:id="rId56"/>
    <p:sldId id="345" r:id="rId57"/>
    <p:sldId id="348" r:id="rId58"/>
    <p:sldId id="349" r:id="rId59"/>
    <p:sldId id="350" r:id="rId60"/>
    <p:sldId id="351" r:id="rId61"/>
    <p:sldId id="343" r:id="rId62"/>
    <p:sldId id="346" r:id="rId63"/>
    <p:sldId id="347" r:id="rId64"/>
    <p:sldId id="268" r:id="rId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2013/9/21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87624" y="1412776"/>
            <a:ext cx="6408712" cy="1728192"/>
          </a:xfrm>
        </p:spPr>
        <p:txBody>
          <a:bodyPr>
            <a:normAutofit fontScale="90000"/>
          </a:bodyPr>
          <a:lstStyle/>
          <a:p>
            <a:pPr algn="r"/>
            <a:r>
              <a:rPr lang="zh-CN" altLang="en-US" sz="67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集合预报工具箱</a:t>
            </a:r>
            <a:r>
              <a:rPr lang="en-US" altLang="zh-C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</a:br>
            <a:r>
              <a:rPr lang="en-US" altLang="zh-CN" sz="4900" b="1" dirty="0" smtClean="0"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4900" b="1" dirty="0" smtClean="0">
                <a:latin typeface="黑体" pitchFamily="49" charset="-122"/>
                <a:ea typeface="黑体" pitchFamily="49" charset="-122"/>
              </a:rPr>
              <a:t>产品简介</a:t>
            </a:r>
            <a:endParaRPr lang="zh-CN" altLang="en-US" sz="49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55976" y="3356992"/>
            <a:ext cx="3600400" cy="1368152"/>
          </a:xfrm>
        </p:spPr>
        <p:txBody>
          <a:bodyPr>
            <a:noAutofit/>
          </a:bodyPr>
          <a:lstStyle/>
          <a:p>
            <a:r>
              <a:rPr lang="zh-CN" altLang="en-US" sz="24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代  刊</a:t>
            </a:r>
            <a:endParaRPr lang="en-US" altLang="zh-CN" sz="2400" b="1" dirty="0" smtClean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0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国家气象中心天气预报室</a:t>
            </a:r>
            <a:endParaRPr lang="en-US" altLang="zh-CN" sz="2000" b="1" dirty="0" smtClean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en-US" altLang="zh-CN" sz="24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2013</a:t>
            </a:r>
            <a:r>
              <a:rPr lang="zh-CN" altLang="en-US" sz="24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年</a:t>
            </a:r>
            <a:r>
              <a:rPr lang="en-US" altLang="zh-CN" sz="24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7</a:t>
            </a:r>
            <a:r>
              <a:rPr lang="zh-CN" altLang="en-US" sz="2400" b="1" dirty="0" smtClean="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月</a:t>
            </a:r>
            <a:endParaRPr lang="zh-CN" altLang="en-US" sz="2400" b="1" dirty="0">
              <a:solidFill>
                <a:schemeClr val="tx1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001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340768"/>
            <a:ext cx="655272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集合离散度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所有集合成员值的标准差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可以用于评估预报不确定性，离散度越大，预报不确定性越高。</a:t>
            </a:r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6" name="Picture 2" descr="C:\Users\daikan\Desktop\stde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3" y="4110757"/>
            <a:ext cx="3127205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51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"/>
            <a:ext cx="853440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4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s is a hypothetical ensemble mean and spread diagram of heights at 500-hPa, illustrating uncertainty in the intensity of a 500-hPa trough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6" y="0"/>
            <a:ext cx="4123637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22845" y="5229199"/>
            <a:ext cx="76328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1. Large spread within ensemble mean feature = </a:t>
            </a:r>
            <a:br>
              <a:rPr lang="en-US" altLang="zh-CN" sz="2800" b="1" dirty="0"/>
            </a:br>
            <a:r>
              <a:rPr lang="en-US" altLang="zh-CN" sz="2800" b="1" dirty="0">
                <a:solidFill>
                  <a:srgbClr val="FF0000"/>
                </a:solidFill>
              </a:rPr>
              <a:t>Uncertainty in amplitude of the feature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031" name="Picture 7" descr="C:\Users\daikan\Desktop\troughsp_intensity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032" y="2047152"/>
            <a:ext cx="4117562" cy="323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04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is is another hypothetical ensemble mean and spread diagram of heights at 500-hPa, illustrating uncertainty in the location of a 500-hPa trough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" y="14053"/>
            <a:ext cx="412363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115616" y="5229200"/>
            <a:ext cx="691276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2. Large spread up- and downstream of an ensemble mean feature =</a:t>
            </a:r>
            <a:br>
              <a:rPr lang="en-US" altLang="zh-CN" sz="2800" b="1" dirty="0"/>
            </a:br>
            <a:r>
              <a:rPr lang="en-US" altLang="zh-CN" sz="2800" b="1" dirty="0">
                <a:solidFill>
                  <a:srgbClr val="FF0000"/>
                </a:solidFill>
              </a:rPr>
              <a:t>Uncertainty in the location of the feature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051" name="Picture 3" descr="C:\Users\daikan\Desktop\troughsp_loc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437" y="1968830"/>
            <a:ext cx="412363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22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is is the corresponding 500-hPa ensemble spaghetti diagram for three height contours that matches with trough_cluster.gif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13" y="-33291"/>
            <a:ext cx="412363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683568" y="5157192"/>
            <a:ext cx="81369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3. Large spread on one side (asymmetric spread) of an ensemble mean feature indicates </a:t>
            </a:r>
            <a:r>
              <a:rPr lang="en-US" altLang="zh-CN" sz="2800" b="1" dirty="0">
                <a:solidFill>
                  <a:srgbClr val="FF0000"/>
                </a:solidFill>
              </a:rPr>
              <a:t>a small cluster of forecast solutions different from the ensemble mean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2" descr="C:\Users\daikan\Desktop\troughsp_cluste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089469"/>
            <a:ext cx="4123636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11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644008" cy="3711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492896"/>
            <a:ext cx="5438637" cy="4346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 flipV="1">
            <a:off x="3491880" y="1628800"/>
            <a:ext cx="1872208" cy="10081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5536" y="4149080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在高梯度带上的高离散值比均匀场中的高离散度值重要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635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467"/>
            <a:ext cx="4640768" cy="370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14" y="-20467"/>
            <a:ext cx="4583986" cy="366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3366443"/>
            <a:ext cx="4334150" cy="3463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37" y="3458731"/>
            <a:ext cx="4298493" cy="3434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07718" y="5661248"/>
            <a:ext cx="27238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不同下垫面和地形的影响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98734" y="3974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60</a:t>
            </a:r>
            <a:r>
              <a:rPr lang="zh-CN" altLang="en-US" dirty="0" smtClean="0"/>
              <a:t>小时时效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68344" y="18305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66</a:t>
            </a:r>
            <a:r>
              <a:rPr lang="zh-CN" altLang="en-US" dirty="0" smtClean="0"/>
              <a:t>小时时效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0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2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V="1">
            <a:off x="2195736" y="3429000"/>
            <a:ext cx="2088232" cy="32403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519621" y="6300028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35-24.78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35+24.78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187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daikan\Desktop\MEANQPF[1]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0648"/>
            <a:ext cx="73247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23728" y="2698107"/>
            <a:ext cx="1455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个成员降水</a:t>
            </a:r>
            <a:endParaRPr lang="en-US" altLang="zh-CN" dirty="0" smtClean="0"/>
          </a:p>
          <a:p>
            <a:r>
              <a:rPr lang="zh-CN" altLang="en-US" dirty="0" smtClean="0"/>
              <a:t>互不覆盖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8144" y="26682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集合平均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4365104"/>
            <a:ext cx="7879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集合平均对于环流形势场和地面要素场皆可适用，但对于</a:t>
            </a:r>
            <a:endParaRPr lang="en-US" altLang="zh-CN" sz="2400" b="1" dirty="0" smtClean="0"/>
          </a:p>
          <a:p>
            <a:r>
              <a:rPr lang="zh-CN" altLang="en-US" sz="2400" b="1" dirty="0"/>
              <a:t>地面要素</a:t>
            </a:r>
            <a:r>
              <a:rPr lang="zh-CN" altLang="en-US" sz="2400" b="1" dirty="0" smtClean="0"/>
              <a:t>场，尤其是降水预报是应仔细分析。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4218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908720"/>
            <a:ext cx="82809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集合中位数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：将数据从大到小排列，取中间值（防止异常值的影响）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集合最大值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800" b="1" dirty="0" smtClean="0">
                <a:latin typeface="黑体" pitchFamily="49" charset="-122"/>
                <a:ea typeface="黑体" pitchFamily="49" charset="-122"/>
              </a:rPr>
              <a:t>Max(x)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集合最小值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r>
              <a:rPr lang="en-US" altLang="zh-CN" sz="2800" b="1" dirty="0" smtClean="0">
                <a:latin typeface="黑体" pitchFamily="49" charset="-122"/>
                <a:ea typeface="黑体" pitchFamily="49" charset="-122"/>
              </a:rPr>
              <a:t>Min(x)</a:t>
            </a: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集合分位值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：将数据</a:t>
            </a: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从大到小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排列，取百分比值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66400" y="472514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23.1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472514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30.7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958" y="47251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25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013176"/>
            <a:ext cx="7423056" cy="16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327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687" y="1484784"/>
            <a:ext cx="871296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基本</a:t>
            </a:r>
            <a:r>
              <a:rPr lang="zh-CN" altLang="en-US" sz="32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术语</a:t>
            </a:r>
            <a:endParaRPr lang="en-US" altLang="zh-CN" sz="3200" b="1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集合预报：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同一预报时刻的多种单个预报的集合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集合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成员：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集合中的单个预报</a:t>
            </a:r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控制预报：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具有最优初始分析场的成员</a:t>
            </a:r>
            <a:endParaRPr lang="en-US" altLang="zh-CN" sz="2800" dirty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扰动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预报：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控制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预报上通过某种方法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叠加扰动的成员</a:t>
            </a:r>
            <a:endParaRPr lang="en-US" altLang="zh-CN" sz="2800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07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764704"/>
            <a:ext cx="6552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Mode</a:t>
            </a:r>
            <a:r>
              <a:rPr lang="zh-CN" altLang="en-US" sz="32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值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是指样本中最常出现的值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266" name="Picture 2" descr="http://herdingcats.typepad.com/photos/uncategorized/statistic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90" y="2273284"/>
            <a:ext cx="5400600" cy="406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927304"/>
            <a:ext cx="4835446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06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326" y="0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" y="3140968"/>
            <a:ext cx="4054976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326" y="3259050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19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460" y="7182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854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" y="0"/>
            <a:ext cx="4528349" cy="361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544" y="0"/>
            <a:ext cx="4528348" cy="3618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0" y="3481464"/>
            <a:ext cx="4225387" cy="3376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30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764704"/>
            <a:ext cx="6552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极端场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与平均场欧氏距离最大的集合成员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060848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065" y="2060848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06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3B6EE6-F494-493C-BCF7-55C8881D8754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14339" name="Picture 7" descr="Rain rate distribution 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513216"/>
            <a:ext cx="51943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矩形 2"/>
          <p:cNvSpPr>
            <a:spLocks noChangeArrowheads="1"/>
          </p:cNvSpPr>
          <p:nvPr/>
        </p:nvSpPr>
        <p:spPr bwMode="auto">
          <a:xfrm>
            <a:off x="1533525" y="973138"/>
            <a:ext cx="66770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b="1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定量降水预报极少能够准确预报降水的空间分布型，但通过集合平均技术，能够指示出最有可能的强降水中心位置。</a:t>
            </a:r>
            <a:endParaRPr lang="en-US" altLang="zh-CN" b="1">
              <a:solidFill>
                <a:srgbClr val="000000"/>
              </a:solidFill>
              <a:latin typeface="华文楷体" pitchFamily="2" charset="-122"/>
              <a:ea typeface="华文楷体" pitchFamily="2" charset="-122"/>
            </a:endParaRPr>
          </a:p>
          <a:p>
            <a:pPr algn="l">
              <a:lnSpc>
                <a:spcPct val="130000"/>
              </a:lnSpc>
              <a:buFont typeface="Wingdings" pitchFamily="2" charset="2"/>
              <a:buChar char="l"/>
            </a:pPr>
            <a:r>
              <a:rPr lang="zh-CN" altLang="en-US" b="1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集合平均过程平滑了降水分布，主要表现在强降水值减小，而小量级降雨的范围扩大。</a:t>
            </a:r>
          </a:p>
        </p:txBody>
      </p:sp>
      <p:sp>
        <p:nvSpPr>
          <p:cNvPr id="14341" name="矩形 3"/>
          <p:cNvSpPr>
            <a:spLocks noChangeArrowheads="1"/>
          </p:cNvSpPr>
          <p:nvPr/>
        </p:nvSpPr>
        <p:spPr bwMode="auto">
          <a:xfrm>
            <a:off x="2262188" y="234950"/>
            <a:ext cx="2038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>
                <a:solidFill>
                  <a:srgbClr val="A50021"/>
                </a:solidFill>
                <a:ea typeface="黑体" pitchFamily="49" charset="-122"/>
              </a:rPr>
              <a:t>集合平均</a:t>
            </a:r>
          </a:p>
        </p:txBody>
      </p:sp>
      <p:sp>
        <p:nvSpPr>
          <p:cNvPr id="6" name="线形标注 2 5"/>
          <p:cNvSpPr/>
          <p:nvPr/>
        </p:nvSpPr>
        <p:spPr>
          <a:xfrm>
            <a:off x="77127" y="3832168"/>
            <a:ext cx="3196337" cy="1498714"/>
          </a:xfrm>
          <a:prstGeom prst="borderCallout2">
            <a:avLst>
              <a:gd name="adj1" fmla="val 56099"/>
              <a:gd name="adj2" fmla="val 102291"/>
              <a:gd name="adj3" fmla="val 62468"/>
              <a:gd name="adj4" fmla="val 123765"/>
              <a:gd name="adj5" fmla="val 66539"/>
              <a:gd name="adj6" fmla="val 174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图</a:t>
            </a:r>
            <a:r>
              <a:rPr lang="zh-CN" altLang="en-US" dirty="0" smtClean="0"/>
              <a:t>中集合成员预报的频率分布与实况观测最接近，而集合预报频率</a:t>
            </a:r>
            <a:r>
              <a:rPr lang="zh-CN" altLang="en-US" dirty="0"/>
              <a:t>分布表明降水的最大值减小，而小雨的范围</a:t>
            </a:r>
            <a:r>
              <a:rPr lang="zh-CN" altLang="en-US" dirty="0" smtClean="0"/>
              <a:t>扩大。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936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58A75D-68DF-47CA-9CD8-FF6DAD5B538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15363" name="Text Box 4"/>
          <p:cNvSpPr txBox="1">
            <a:spLocks noChangeArrowheads="1"/>
          </p:cNvSpPr>
          <p:nvPr/>
        </p:nvSpPr>
        <p:spPr bwMode="auto">
          <a:xfrm>
            <a:off x="2124075" y="260350"/>
            <a:ext cx="679132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3600" b="1">
                <a:solidFill>
                  <a:srgbClr val="A50021"/>
                </a:solidFill>
                <a:ea typeface="黑体" pitchFamily="49" charset="-122"/>
              </a:rPr>
              <a:t>Probability matching</a:t>
            </a:r>
            <a:endParaRPr lang="zh-CN" altLang="en-US" sz="3600" b="1">
              <a:solidFill>
                <a:srgbClr val="A50021"/>
              </a:solidFill>
              <a:ea typeface="黑体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95388" y="1419225"/>
            <a:ext cx="6908800" cy="2751138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altLang="zh-CN" sz="2400" b="1" dirty="0">
                <a:latin typeface="+mn-lt"/>
                <a:ea typeface="+mn-ea"/>
              </a:rPr>
              <a:t>    Probability matching</a:t>
            </a:r>
            <a:r>
              <a:rPr lang="zh-CN" altLang="en-US" sz="2400" b="1" dirty="0">
                <a:latin typeface="+mn-lt"/>
                <a:ea typeface="+mn-ea"/>
              </a:rPr>
              <a:t>技术用于融合不同时空分布的数据源。通常一种数据源具有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</a:rPr>
              <a:t>较好的空间分布</a:t>
            </a:r>
            <a:r>
              <a:rPr lang="zh-CN" altLang="en-US" sz="2400" b="1" dirty="0">
                <a:latin typeface="+mn-lt"/>
                <a:ea typeface="+mn-ea"/>
              </a:rPr>
              <a:t>，而另一种数据具有</a:t>
            </a:r>
            <a:r>
              <a:rPr lang="zh-CN" altLang="en-US" sz="2400" b="1" dirty="0">
                <a:solidFill>
                  <a:srgbClr val="FF0000"/>
                </a:solidFill>
                <a:latin typeface="+mn-lt"/>
                <a:ea typeface="+mn-ea"/>
              </a:rPr>
              <a:t>更好的准确度</a:t>
            </a:r>
            <a:r>
              <a:rPr lang="zh-CN" altLang="en-US" sz="2400" b="1" dirty="0">
                <a:latin typeface="+mn-lt"/>
                <a:ea typeface="+mn-ea"/>
              </a:rPr>
              <a:t>。该技术通过设置低准确度数据的概率分布函数（</a:t>
            </a:r>
            <a:r>
              <a:rPr lang="en-US" altLang="zh-CN" sz="2400" b="1" dirty="0">
                <a:latin typeface="+mn-lt"/>
                <a:ea typeface="+mn-ea"/>
              </a:rPr>
              <a:t>PDF</a:t>
            </a:r>
            <a:r>
              <a:rPr lang="zh-CN" altLang="en-US" sz="2400" b="1" dirty="0">
                <a:latin typeface="+mn-lt"/>
                <a:ea typeface="+mn-ea"/>
              </a:rPr>
              <a:t>）为高准确度的</a:t>
            </a:r>
            <a:r>
              <a:rPr lang="en-US" altLang="zh-CN" sz="2400" b="1" dirty="0">
                <a:latin typeface="+mn-lt"/>
                <a:ea typeface="+mn-ea"/>
              </a:rPr>
              <a:t>PDF</a:t>
            </a:r>
            <a:r>
              <a:rPr lang="zh-CN" altLang="en-US" sz="2400" b="1" dirty="0">
                <a:latin typeface="+mn-lt"/>
                <a:ea typeface="+mn-ea"/>
              </a:rPr>
              <a:t>实现。实用例子有雷达和雨量站观测之间的融合、极轨或静止卫星的降水估计。</a:t>
            </a:r>
            <a:endParaRPr lang="en-US" altLang="zh-CN" sz="2400" b="1" dirty="0">
              <a:latin typeface="+mn-lt"/>
              <a:ea typeface="+mn-ea"/>
            </a:endParaRPr>
          </a:p>
        </p:txBody>
      </p:sp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1333500" y="4446588"/>
            <a:ext cx="48101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l" eaLnBrk="1" hangingPunct="1"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lt"/>
                <a:ea typeface="+mn-ea"/>
              </a:rPr>
              <a:t>较好的空间分布：</a:t>
            </a:r>
            <a:r>
              <a:rPr lang="zh-CN" altLang="en-US" sz="2400" b="1" dirty="0" smtClean="0">
                <a:latin typeface="+mn-lt"/>
                <a:ea typeface="+mn-ea"/>
              </a:rPr>
              <a:t>集合平均</a:t>
            </a:r>
            <a:endParaRPr lang="en-US" altLang="zh-CN" sz="2400" b="1" dirty="0" smtClean="0">
              <a:latin typeface="+mn-lt"/>
              <a:ea typeface="+mn-ea"/>
            </a:endParaRPr>
          </a:p>
          <a:p>
            <a:pPr algn="l" eaLnBrk="1" hangingPunct="1">
              <a:buFont typeface="Wingdings" pitchFamily="2" charset="2"/>
              <a:buChar char="l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lt"/>
                <a:ea typeface="+mn-ea"/>
              </a:rPr>
              <a:t>更好的准确度：</a:t>
            </a:r>
            <a:r>
              <a:rPr lang="zh-CN" altLang="en-US" sz="2400" b="1" dirty="0" smtClean="0">
                <a:latin typeface="+mn-lt"/>
                <a:ea typeface="+mn-ea"/>
              </a:rPr>
              <a:t>集合成员预报</a:t>
            </a:r>
          </a:p>
        </p:txBody>
      </p:sp>
    </p:spTree>
    <p:extLst>
      <p:ext uri="{BB962C8B-B14F-4D97-AF65-F5344CB8AC3E}">
        <p14:creationId xmlns:p14="http://schemas.microsoft.com/office/powerpoint/2010/main" val="93763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B30C06-052B-47CE-8B72-C49B400CDB1B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2124075" y="260350"/>
            <a:ext cx="679132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3600" b="1">
                <a:solidFill>
                  <a:srgbClr val="A50021"/>
                </a:solidFill>
                <a:ea typeface="黑体" pitchFamily="49" charset="-122"/>
              </a:rPr>
              <a:t>Probability matching</a:t>
            </a:r>
            <a:endParaRPr lang="zh-CN" altLang="en-US" sz="3600" b="1">
              <a:solidFill>
                <a:srgbClr val="A50021"/>
              </a:solidFill>
              <a:ea typeface="黑体" pitchFamily="49" charset="-122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858963" y="906463"/>
            <a:ext cx="6264275" cy="24542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285750" indent="-285750" algn="l">
              <a:lnSpc>
                <a:spcPct val="130000"/>
              </a:lnSpc>
              <a:buFont typeface="Wingdings" pitchFamily="2" charset="2"/>
              <a:buChar char="l"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采用概率匹配集合平均方法，具体计算如下：</a:t>
            </a:r>
          </a:p>
          <a:p>
            <a:pPr algn="l">
              <a:lnSpc>
                <a:spcPct val="130000"/>
              </a:lnSpc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）将区域内</a:t>
            </a:r>
            <a:r>
              <a:rPr lang="en-US" altLang="zh-CN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n</a:t>
            </a:r>
            <a:r>
              <a:rPr lang="zh-CN" altLang="en-US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个成员所有预报从大到小排列，然后保留每</a:t>
            </a:r>
            <a:r>
              <a:rPr lang="en-US" altLang="zh-CN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n/2</a:t>
            </a:r>
            <a:r>
              <a:rPr lang="zh-CN" altLang="en-US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个间隔的预报值；</a:t>
            </a:r>
          </a:p>
          <a:p>
            <a:pPr algn="l">
              <a:lnSpc>
                <a:spcPct val="130000"/>
              </a:lnSpc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）将集合平均场按从大到小排列；</a:t>
            </a:r>
          </a:p>
          <a:p>
            <a:pPr algn="l">
              <a:lnSpc>
                <a:spcPct val="130000"/>
              </a:lnSpc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华文楷体" pitchFamily="2" charset="-122"/>
                <a:ea typeface="华文楷体" pitchFamily="2" charset="-122"/>
              </a:rPr>
              <a:t>）将第一步保留下来序列与集合平均序列匹配，即得到概率匹配集合平均产品。</a:t>
            </a:r>
          </a:p>
        </p:txBody>
      </p:sp>
      <p:grpSp>
        <p:nvGrpSpPr>
          <p:cNvPr id="16389" name="组合 46"/>
          <p:cNvGrpSpPr>
            <a:grpSpLocks/>
          </p:cNvGrpSpPr>
          <p:nvPr/>
        </p:nvGrpSpPr>
        <p:grpSpPr bwMode="auto">
          <a:xfrm>
            <a:off x="206375" y="3427413"/>
            <a:ext cx="1620838" cy="1619250"/>
            <a:chOff x="207056" y="3426655"/>
            <a:chExt cx="2116335" cy="1961495"/>
          </a:xfrm>
        </p:grpSpPr>
        <p:sp>
          <p:nvSpPr>
            <p:cNvPr id="16446" name="矩形 4"/>
            <p:cNvSpPr>
              <a:spLocks noChangeArrowheads="1"/>
            </p:cNvSpPr>
            <p:nvPr/>
          </p:nvSpPr>
          <p:spPr bwMode="auto">
            <a:xfrm>
              <a:off x="251934" y="360196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7" name="矩形 5"/>
            <p:cNvSpPr>
              <a:spLocks noChangeArrowheads="1"/>
            </p:cNvSpPr>
            <p:nvPr/>
          </p:nvSpPr>
          <p:spPr bwMode="auto">
            <a:xfrm>
              <a:off x="537684" y="360196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8" name="矩形 6"/>
            <p:cNvSpPr>
              <a:spLocks noChangeArrowheads="1"/>
            </p:cNvSpPr>
            <p:nvPr/>
          </p:nvSpPr>
          <p:spPr bwMode="auto">
            <a:xfrm>
              <a:off x="822609" y="360414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9" name="矩形 7"/>
            <p:cNvSpPr>
              <a:spLocks noChangeArrowheads="1"/>
            </p:cNvSpPr>
            <p:nvPr/>
          </p:nvSpPr>
          <p:spPr bwMode="auto">
            <a:xfrm>
              <a:off x="1108359" y="360414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0" name="矩形 8"/>
            <p:cNvSpPr>
              <a:spLocks noChangeArrowheads="1"/>
            </p:cNvSpPr>
            <p:nvPr/>
          </p:nvSpPr>
          <p:spPr bwMode="auto">
            <a:xfrm>
              <a:off x="251934" y="389724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1" name="矩形 9"/>
            <p:cNvSpPr>
              <a:spLocks noChangeArrowheads="1"/>
            </p:cNvSpPr>
            <p:nvPr/>
          </p:nvSpPr>
          <p:spPr bwMode="auto">
            <a:xfrm>
              <a:off x="537684" y="389724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2" name="矩形 10"/>
            <p:cNvSpPr>
              <a:spLocks noChangeArrowheads="1"/>
            </p:cNvSpPr>
            <p:nvPr/>
          </p:nvSpPr>
          <p:spPr bwMode="auto">
            <a:xfrm>
              <a:off x="822609" y="389941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3" name="矩形 11"/>
            <p:cNvSpPr>
              <a:spLocks noChangeArrowheads="1"/>
            </p:cNvSpPr>
            <p:nvPr/>
          </p:nvSpPr>
          <p:spPr bwMode="auto">
            <a:xfrm>
              <a:off x="1108359" y="389941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4" name="矩形 12"/>
            <p:cNvSpPr>
              <a:spLocks noChangeArrowheads="1"/>
            </p:cNvSpPr>
            <p:nvPr/>
          </p:nvSpPr>
          <p:spPr bwMode="auto">
            <a:xfrm>
              <a:off x="251934" y="419251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5" name="矩形 13"/>
            <p:cNvSpPr>
              <a:spLocks noChangeArrowheads="1"/>
            </p:cNvSpPr>
            <p:nvPr/>
          </p:nvSpPr>
          <p:spPr bwMode="auto">
            <a:xfrm>
              <a:off x="537684" y="419251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6" name="矩形 14"/>
            <p:cNvSpPr>
              <a:spLocks noChangeArrowheads="1"/>
            </p:cNvSpPr>
            <p:nvPr/>
          </p:nvSpPr>
          <p:spPr bwMode="auto">
            <a:xfrm>
              <a:off x="822609" y="419469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7" name="矩形 15"/>
            <p:cNvSpPr>
              <a:spLocks noChangeArrowheads="1"/>
            </p:cNvSpPr>
            <p:nvPr/>
          </p:nvSpPr>
          <p:spPr bwMode="auto">
            <a:xfrm>
              <a:off x="1108359" y="419469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8" name="矩形 16"/>
            <p:cNvSpPr>
              <a:spLocks noChangeArrowheads="1"/>
            </p:cNvSpPr>
            <p:nvPr/>
          </p:nvSpPr>
          <p:spPr bwMode="auto">
            <a:xfrm>
              <a:off x="251934" y="448779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9" name="矩形 17"/>
            <p:cNvSpPr>
              <a:spLocks noChangeArrowheads="1"/>
            </p:cNvSpPr>
            <p:nvPr/>
          </p:nvSpPr>
          <p:spPr bwMode="auto">
            <a:xfrm>
              <a:off x="537684" y="448779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0" name="矩形 18"/>
            <p:cNvSpPr>
              <a:spLocks noChangeArrowheads="1"/>
            </p:cNvSpPr>
            <p:nvPr/>
          </p:nvSpPr>
          <p:spPr bwMode="auto">
            <a:xfrm>
              <a:off x="822609" y="448996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1" name="矩形 19"/>
            <p:cNvSpPr>
              <a:spLocks noChangeArrowheads="1"/>
            </p:cNvSpPr>
            <p:nvPr/>
          </p:nvSpPr>
          <p:spPr bwMode="auto">
            <a:xfrm>
              <a:off x="1108359" y="448996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2" name="矩形 20"/>
            <p:cNvSpPr>
              <a:spLocks noChangeArrowheads="1"/>
            </p:cNvSpPr>
            <p:nvPr/>
          </p:nvSpPr>
          <p:spPr bwMode="auto">
            <a:xfrm>
              <a:off x="1765584" y="361366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3" name="矩形 21"/>
            <p:cNvSpPr>
              <a:spLocks noChangeArrowheads="1"/>
            </p:cNvSpPr>
            <p:nvPr/>
          </p:nvSpPr>
          <p:spPr bwMode="auto">
            <a:xfrm>
              <a:off x="1765584" y="390894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4" name="矩形 22"/>
            <p:cNvSpPr>
              <a:spLocks noChangeArrowheads="1"/>
            </p:cNvSpPr>
            <p:nvPr/>
          </p:nvSpPr>
          <p:spPr bwMode="auto">
            <a:xfrm>
              <a:off x="1765584" y="420421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5" name="矩形 23"/>
            <p:cNvSpPr>
              <a:spLocks noChangeArrowheads="1"/>
            </p:cNvSpPr>
            <p:nvPr/>
          </p:nvSpPr>
          <p:spPr bwMode="auto">
            <a:xfrm>
              <a:off x="1765584" y="449949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6" name="矩形 24"/>
            <p:cNvSpPr>
              <a:spLocks noChangeArrowheads="1"/>
            </p:cNvSpPr>
            <p:nvPr/>
          </p:nvSpPr>
          <p:spPr bwMode="auto">
            <a:xfrm>
              <a:off x="251934" y="511644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7" name="矩形 25"/>
            <p:cNvSpPr>
              <a:spLocks noChangeArrowheads="1"/>
            </p:cNvSpPr>
            <p:nvPr/>
          </p:nvSpPr>
          <p:spPr bwMode="auto">
            <a:xfrm>
              <a:off x="537684" y="511644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8" name="矩形 26"/>
            <p:cNvSpPr>
              <a:spLocks noChangeArrowheads="1"/>
            </p:cNvSpPr>
            <p:nvPr/>
          </p:nvSpPr>
          <p:spPr bwMode="auto">
            <a:xfrm>
              <a:off x="822609" y="511861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9" name="矩形 27"/>
            <p:cNvSpPr>
              <a:spLocks noChangeArrowheads="1"/>
            </p:cNvSpPr>
            <p:nvPr/>
          </p:nvSpPr>
          <p:spPr bwMode="auto">
            <a:xfrm>
              <a:off x="1108359" y="5118616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70" name="矩形 28"/>
            <p:cNvSpPr>
              <a:spLocks noChangeArrowheads="1"/>
            </p:cNvSpPr>
            <p:nvPr/>
          </p:nvSpPr>
          <p:spPr bwMode="auto">
            <a:xfrm>
              <a:off x="1765584" y="5128141"/>
              <a:ext cx="252000" cy="252000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71" name="TextBox 29"/>
            <p:cNvSpPr txBox="1">
              <a:spLocks noChangeArrowheads="1"/>
            </p:cNvSpPr>
            <p:nvPr/>
          </p:nvSpPr>
          <p:spPr bwMode="auto">
            <a:xfrm>
              <a:off x="1341309" y="3426655"/>
              <a:ext cx="47801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/>
                <a:t>…</a:t>
              </a:r>
              <a:endParaRPr lang="zh-CN" altLang="en-US" sz="2800"/>
            </a:p>
          </p:txBody>
        </p:sp>
        <p:sp>
          <p:nvSpPr>
            <p:cNvPr id="16472" name="TextBox 30"/>
            <p:cNvSpPr txBox="1">
              <a:spLocks noChangeArrowheads="1"/>
            </p:cNvSpPr>
            <p:nvPr/>
          </p:nvSpPr>
          <p:spPr bwMode="auto">
            <a:xfrm>
              <a:off x="1342659" y="3670816"/>
              <a:ext cx="47801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/>
                <a:t>…</a:t>
              </a:r>
              <a:endParaRPr lang="zh-CN" altLang="en-US" sz="2800"/>
            </a:p>
          </p:txBody>
        </p:sp>
        <p:sp>
          <p:nvSpPr>
            <p:cNvPr id="16473" name="TextBox 31"/>
            <p:cNvSpPr txBox="1">
              <a:spLocks noChangeArrowheads="1"/>
            </p:cNvSpPr>
            <p:nvPr/>
          </p:nvSpPr>
          <p:spPr bwMode="auto">
            <a:xfrm>
              <a:off x="1341309" y="3941005"/>
              <a:ext cx="47801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/>
                <a:t>…</a:t>
              </a:r>
              <a:endParaRPr lang="zh-CN" altLang="en-US" sz="2800"/>
            </a:p>
          </p:txBody>
        </p:sp>
        <p:sp>
          <p:nvSpPr>
            <p:cNvPr id="16474" name="TextBox 32"/>
            <p:cNvSpPr txBox="1">
              <a:spLocks noChangeArrowheads="1"/>
            </p:cNvSpPr>
            <p:nvPr/>
          </p:nvSpPr>
          <p:spPr bwMode="auto">
            <a:xfrm>
              <a:off x="1341309" y="4245805"/>
              <a:ext cx="47801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/>
                <a:t>…</a:t>
              </a:r>
              <a:endParaRPr lang="zh-CN" altLang="en-US" sz="2800"/>
            </a:p>
          </p:txBody>
        </p:sp>
        <p:sp>
          <p:nvSpPr>
            <p:cNvPr id="16475" name="TextBox 33"/>
            <p:cNvSpPr txBox="1">
              <a:spLocks noChangeArrowheads="1"/>
            </p:cNvSpPr>
            <p:nvPr/>
          </p:nvSpPr>
          <p:spPr bwMode="auto">
            <a:xfrm>
              <a:off x="1350834" y="4864930"/>
              <a:ext cx="47801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/>
                <a:t>…</a:t>
              </a:r>
              <a:endParaRPr lang="zh-CN" altLang="en-US" sz="2800"/>
            </a:p>
          </p:txBody>
        </p:sp>
        <p:sp>
          <p:nvSpPr>
            <p:cNvPr id="16476" name="TextBox 35"/>
            <p:cNvSpPr txBox="1">
              <a:spLocks noChangeArrowheads="1"/>
            </p:cNvSpPr>
            <p:nvPr/>
          </p:nvSpPr>
          <p:spPr bwMode="auto">
            <a:xfrm>
              <a:off x="207056" y="4746975"/>
              <a:ext cx="615553" cy="385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/>
                <a:t>…</a:t>
              </a:r>
              <a:endParaRPr lang="zh-CN" altLang="en-US" sz="2800"/>
            </a:p>
          </p:txBody>
        </p:sp>
        <p:sp>
          <p:nvSpPr>
            <p:cNvPr id="16477" name="TextBox 36"/>
            <p:cNvSpPr txBox="1">
              <a:spLocks noChangeArrowheads="1"/>
            </p:cNvSpPr>
            <p:nvPr/>
          </p:nvSpPr>
          <p:spPr bwMode="auto">
            <a:xfrm>
              <a:off x="486257" y="4742947"/>
              <a:ext cx="615553" cy="385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/>
                <a:t>…</a:t>
              </a:r>
              <a:endParaRPr lang="zh-CN" altLang="en-US" sz="2800"/>
            </a:p>
          </p:txBody>
        </p:sp>
        <p:sp>
          <p:nvSpPr>
            <p:cNvPr id="16478" name="TextBox 37"/>
            <p:cNvSpPr txBox="1">
              <a:spLocks noChangeArrowheads="1"/>
            </p:cNvSpPr>
            <p:nvPr/>
          </p:nvSpPr>
          <p:spPr bwMode="auto">
            <a:xfrm>
              <a:off x="753506" y="4746642"/>
              <a:ext cx="615553" cy="385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/>
                <a:t>…</a:t>
              </a:r>
              <a:endParaRPr lang="zh-CN" altLang="en-US" sz="2800"/>
            </a:p>
          </p:txBody>
        </p:sp>
        <p:sp>
          <p:nvSpPr>
            <p:cNvPr id="16479" name="TextBox 38"/>
            <p:cNvSpPr txBox="1">
              <a:spLocks noChangeArrowheads="1"/>
            </p:cNvSpPr>
            <p:nvPr/>
          </p:nvSpPr>
          <p:spPr bwMode="auto">
            <a:xfrm>
              <a:off x="1035135" y="4738763"/>
              <a:ext cx="615553" cy="385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/>
                <a:t>…</a:t>
              </a:r>
              <a:endParaRPr lang="zh-CN" altLang="en-US" sz="2800"/>
            </a:p>
          </p:txBody>
        </p:sp>
        <p:sp>
          <p:nvSpPr>
            <p:cNvPr id="16480" name="TextBox 39"/>
            <p:cNvSpPr txBox="1">
              <a:spLocks noChangeArrowheads="1"/>
            </p:cNvSpPr>
            <p:nvPr/>
          </p:nvSpPr>
          <p:spPr bwMode="auto">
            <a:xfrm>
              <a:off x="1707838" y="4749975"/>
              <a:ext cx="615553" cy="385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2800"/>
                <a:t>…</a:t>
              </a:r>
              <a:endParaRPr lang="zh-CN" altLang="en-US" sz="2800"/>
            </a:p>
          </p:txBody>
        </p:sp>
      </p:grpSp>
      <p:sp>
        <p:nvSpPr>
          <p:cNvPr id="16390" name="矩形 40"/>
          <p:cNvSpPr>
            <a:spLocks noChangeArrowheads="1"/>
          </p:cNvSpPr>
          <p:nvPr/>
        </p:nvSpPr>
        <p:spPr bwMode="auto">
          <a:xfrm>
            <a:off x="2586038" y="4611688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1" name="矩形 41"/>
          <p:cNvSpPr>
            <a:spLocks noChangeArrowheads="1"/>
          </p:cNvSpPr>
          <p:nvPr/>
        </p:nvSpPr>
        <p:spPr bwMode="auto">
          <a:xfrm>
            <a:off x="2586038" y="4906963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2" name="矩形 42"/>
          <p:cNvSpPr>
            <a:spLocks noChangeArrowheads="1"/>
          </p:cNvSpPr>
          <p:nvPr/>
        </p:nvSpPr>
        <p:spPr bwMode="auto">
          <a:xfrm>
            <a:off x="2586038" y="5202238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3" name="矩形 43"/>
          <p:cNvSpPr>
            <a:spLocks noChangeArrowheads="1"/>
          </p:cNvSpPr>
          <p:nvPr/>
        </p:nvSpPr>
        <p:spPr bwMode="auto">
          <a:xfrm>
            <a:off x="2586038" y="5497513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4" name="矩形 44"/>
          <p:cNvSpPr>
            <a:spLocks noChangeArrowheads="1"/>
          </p:cNvSpPr>
          <p:nvPr/>
        </p:nvSpPr>
        <p:spPr bwMode="auto">
          <a:xfrm>
            <a:off x="2586038" y="6126163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5" name="TextBox 45"/>
          <p:cNvSpPr txBox="1">
            <a:spLocks noChangeArrowheads="1"/>
          </p:cNvSpPr>
          <p:nvPr/>
        </p:nvSpPr>
        <p:spPr bwMode="auto">
          <a:xfrm>
            <a:off x="2527300" y="5746750"/>
            <a:ext cx="61595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/>
              <a:t>…</a:t>
            </a:r>
            <a:endParaRPr lang="zh-CN" altLang="en-US" sz="2800"/>
          </a:p>
        </p:txBody>
      </p:sp>
      <p:sp>
        <p:nvSpPr>
          <p:cNvPr id="16396" name="矩形 47"/>
          <p:cNvSpPr>
            <a:spLocks noChangeArrowheads="1"/>
          </p:cNvSpPr>
          <p:nvPr/>
        </p:nvSpPr>
        <p:spPr bwMode="auto">
          <a:xfrm>
            <a:off x="2586038" y="3427413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7" name="矩形 48"/>
          <p:cNvSpPr>
            <a:spLocks noChangeArrowheads="1"/>
          </p:cNvSpPr>
          <p:nvPr/>
        </p:nvSpPr>
        <p:spPr bwMode="auto">
          <a:xfrm>
            <a:off x="2586038" y="3722688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8" name="矩形 49"/>
          <p:cNvSpPr>
            <a:spLocks noChangeArrowheads="1"/>
          </p:cNvSpPr>
          <p:nvPr/>
        </p:nvSpPr>
        <p:spPr bwMode="auto">
          <a:xfrm>
            <a:off x="2586038" y="4017963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9" name="矩形 50"/>
          <p:cNvSpPr>
            <a:spLocks noChangeArrowheads="1"/>
          </p:cNvSpPr>
          <p:nvPr/>
        </p:nvSpPr>
        <p:spPr bwMode="auto">
          <a:xfrm>
            <a:off x="2586038" y="4313238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2" name="组合 51"/>
          <p:cNvGrpSpPr/>
          <p:nvPr/>
        </p:nvGrpSpPr>
        <p:grpSpPr>
          <a:xfrm>
            <a:off x="6865279" y="3039573"/>
            <a:ext cx="849136" cy="774164"/>
            <a:chOff x="-172520" y="3426655"/>
            <a:chExt cx="2495911" cy="2109054"/>
          </a:xfrm>
          <a:noFill/>
        </p:grpSpPr>
        <p:sp>
          <p:nvSpPr>
            <p:cNvPr id="53" name="矩形 52"/>
            <p:cNvSpPr/>
            <p:nvPr/>
          </p:nvSpPr>
          <p:spPr bwMode="auto">
            <a:xfrm>
              <a:off x="251934" y="3601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537684" y="3601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822609" y="3604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 bwMode="auto">
            <a:xfrm>
              <a:off x="1108359" y="3604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251934" y="38972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537684" y="38972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822609" y="38994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 bwMode="auto">
            <a:xfrm>
              <a:off x="1108359" y="38994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251934" y="41925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2" name="矩形 61"/>
            <p:cNvSpPr/>
            <p:nvPr/>
          </p:nvSpPr>
          <p:spPr bwMode="auto">
            <a:xfrm>
              <a:off x="537684" y="41925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822609" y="41946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 bwMode="auto">
            <a:xfrm>
              <a:off x="1108359" y="41946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 bwMode="auto">
            <a:xfrm>
              <a:off x="251934" y="44877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537684" y="44877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822609" y="4489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1108359" y="4489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1765584" y="36136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1765584" y="39089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1765584" y="42042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1765584" y="44994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251934" y="51164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537684" y="51164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822609" y="51186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1108359" y="51186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1765584" y="5128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155783" y="342665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157132" y="367081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155783" y="394100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55783" y="424580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165309" y="4864929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-172520" y="4672114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6680" y="4668085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73929" y="4671782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55558" y="4663901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328261" y="4675114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858546" y="3887953"/>
            <a:ext cx="849136" cy="774164"/>
            <a:chOff x="-172520" y="3426655"/>
            <a:chExt cx="2495911" cy="2109054"/>
          </a:xfrm>
          <a:noFill/>
        </p:grpSpPr>
        <p:sp>
          <p:nvSpPr>
            <p:cNvPr id="89" name="矩形 88"/>
            <p:cNvSpPr/>
            <p:nvPr/>
          </p:nvSpPr>
          <p:spPr bwMode="auto">
            <a:xfrm>
              <a:off x="251934" y="3601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537684" y="3601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822609" y="3604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92" name="矩形 91"/>
            <p:cNvSpPr/>
            <p:nvPr/>
          </p:nvSpPr>
          <p:spPr bwMode="auto">
            <a:xfrm>
              <a:off x="1108359" y="3604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 bwMode="auto">
            <a:xfrm>
              <a:off x="251934" y="38972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 bwMode="auto">
            <a:xfrm>
              <a:off x="537684" y="38972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 bwMode="auto">
            <a:xfrm>
              <a:off x="822609" y="38994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 bwMode="auto">
            <a:xfrm>
              <a:off x="1108359" y="38994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251934" y="41925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537684" y="41925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99" name="矩形 98"/>
            <p:cNvSpPr/>
            <p:nvPr/>
          </p:nvSpPr>
          <p:spPr bwMode="auto">
            <a:xfrm>
              <a:off x="822609" y="41946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00" name="矩形 99"/>
            <p:cNvSpPr/>
            <p:nvPr/>
          </p:nvSpPr>
          <p:spPr bwMode="auto">
            <a:xfrm>
              <a:off x="1108359" y="41946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251934" y="44877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537684" y="44877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03" name="矩形 102"/>
            <p:cNvSpPr/>
            <p:nvPr/>
          </p:nvSpPr>
          <p:spPr bwMode="auto">
            <a:xfrm>
              <a:off x="822609" y="4489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04" name="矩形 103"/>
            <p:cNvSpPr/>
            <p:nvPr/>
          </p:nvSpPr>
          <p:spPr bwMode="auto">
            <a:xfrm>
              <a:off x="1108359" y="4489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 bwMode="auto">
            <a:xfrm>
              <a:off x="1765584" y="36136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06" name="矩形 105"/>
            <p:cNvSpPr/>
            <p:nvPr/>
          </p:nvSpPr>
          <p:spPr bwMode="auto">
            <a:xfrm>
              <a:off x="1765584" y="39089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1765584" y="42042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1765584" y="44994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251934" y="51164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537684" y="51164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822609" y="51186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12" name="矩形 111"/>
            <p:cNvSpPr/>
            <p:nvPr/>
          </p:nvSpPr>
          <p:spPr bwMode="auto">
            <a:xfrm>
              <a:off x="1108359" y="51186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1765584" y="5128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1155783" y="342665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157132" y="367081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55783" y="394100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155783" y="424580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1165309" y="4864929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-172520" y="4672114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106680" y="4668085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373929" y="4671782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655558" y="4663901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328261" y="4675114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855838" y="4728792"/>
            <a:ext cx="849136" cy="774164"/>
            <a:chOff x="-172520" y="3426655"/>
            <a:chExt cx="2495911" cy="2109054"/>
          </a:xfrm>
          <a:noFill/>
        </p:grpSpPr>
        <p:sp>
          <p:nvSpPr>
            <p:cNvPr id="125" name="矩形 124"/>
            <p:cNvSpPr/>
            <p:nvPr/>
          </p:nvSpPr>
          <p:spPr bwMode="auto">
            <a:xfrm>
              <a:off x="251934" y="3601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537684" y="3601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27" name="矩形 126"/>
            <p:cNvSpPr/>
            <p:nvPr/>
          </p:nvSpPr>
          <p:spPr bwMode="auto">
            <a:xfrm>
              <a:off x="822609" y="3604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28" name="矩形 127"/>
            <p:cNvSpPr/>
            <p:nvPr/>
          </p:nvSpPr>
          <p:spPr bwMode="auto">
            <a:xfrm>
              <a:off x="1108359" y="3604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29" name="矩形 128"/>
            <p:cNvSpPr/>
            <p:nvPr/>
          </p:nvSpPr>
          <p:spPr bwMode="auto">
            <a:xfrm>
              <a:off x="251934" y="38972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30" name="矩形 129"/>
            <p:cNvSpPr/>
            <p:nvPr/>
          </p:nvSpPr>
          <p:spPr bwMode="auto">
            <a:xfrm>
              <a:off x="537684" y="38972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 bwMode="auto">
            <a:xfrm>
              <a:off x="822609" y="38994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 bwMode="auto">
            <a:xfrm>
              <a:off x="1108359" y="38994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 bwMode="auto">
            <a:xfrm>
              <a:off x="251934" y="41925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537684" y="41925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 bwMode="auto">
            <a:xfrm>
              <a:off x="822609" y="41946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36" name="矩形 135"/>
            <p:cNvSpPr/>
            <p:nvPr/>
          </p:nvSpPr>
          <p:spPr bwMode="auto">
            <a:xfrm>
              <a:off x="1108359" y="41946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37" name="矩形 136"/>
            <p:cNvSpPr/>
            <p:nvPr/>
          </p:nvSpPr>
          <p:spPr bwMode="auto">
            <a:xfrm>
              <a:off x="251934" y="44877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38" name="矩形 137"/>
            <p:cNvSpPr/>
            <p:nvPr/>
          </p:nvSpPr>
          <p:spPr bwMode="auto">
            <a:xfrm>
              <a:off x="537684" y="44877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39" name="矩形 138"/>
            <p:cNvSpPr/>
            <p:nvPr/>
          </p:nvSpPr>
          <p:spPr bwMode="auto">
            <a:xfrm>
              <a:off x="822609" y="4489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40" name="矩形 139"/>
            <p:cNvSpPr/>
            <p:nvPr/>
          </p:nvSpPr>
          <p:spPr bwMode="auto">
            <a:xfrm>
              <a:off x="1108359" y="4489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41" name="矩形 140"/>
            <p:cNvSpPr/>
            <p:nvPr/>
          </p:nvSpPr>
          <p:spPr bwMode="auto">
            <a:xfrm>
              <a:off x="1765584" y="36136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42" name="矩形 141"/>
            <p:cNvSpPr/>
            <p:nvPr/>
          </p:nvSpPr>
          <p:spPr bwMode="auto">
            <a:xfrm>
              <a:off x="1765584" y="39089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43" name="矩形 142"/>
            <p:cNvSpPr/>
            <p:nvPr/>
          </p:nvSpPr>
          <p:spPr bwMode="auto">
            <a:xfrm>
              <a:off x="1765584" y="42042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44" name="矩形 143"/>
            <p:cNvSpPr/>
            <p:nvPr/>
          </p:nvSpPr>
          <p:spPr bwMode="auto">
            <a:xfrm>
              <a:off x="1765584" y="44994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45" name="矩形 144"/>
            <p:cNvSpPr/>
            <p:nvPr/>
          </p:nvSpPr>
          <p:spPr bwMode="auto">
            <a:xfrm>
              <a:off x="251934" y="51164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46" name="矩形 145"/>
            <p:cNvSpPr/>
            <p:nvPr/>
          </p:nvSpPr>
          <p:spPr bwMode="auto">
            <a:xfrm>
              <a:off x="537684" y="51164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47" name="矩形 146"/>
            <p:cNvSpPr/>
            <p:nvPr/>
          </p:nvSpPr>
          <p:spPr bwMode="auto">
            <a:xfrm>
              <a:off x="822609" y="51186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48" name="矩形 147"/>
            <p:cNvSpPr/>
            <p:nvPr/>
          </p:nvSpPr>
          <p:spPr bwMode="auto">
            <a:xfrm>
              <a:off x="1108359" y="51186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49" name="矩形 148"/>
            <p:cNvSpPr/>
            <p:nvPr/>
          </p:nvSpPr>
          <p:spPr bwMode="auto">
            <a:xfrm>
              <a:off x="1765584" y="5128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155783" y="342665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1157132" y="367081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155783" y="394100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155783" y="424580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1165309" y="4864929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-172520" y="4672114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06680" y="4668085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373929" y="4671782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655558" y="4663901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328261" y="4675114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6858630" y="5520022"/>
            <a:ext cx="849136" cy="774164"/>
            <a:chOff x="-172520" y="3426655"/>
            <a:chExt cx="2495911" cy="2109054"/>
          </a:xfrm>
          <a:noFill/>
        </p:grpSpPr>
        <p:sp>
          <p:nvSpPr>
            <p:cNvPr id="161" name="矩形 160"/>
            <p:cNvSpPr/>
            <p:nvPr/>
          </p:nvSpPr>
          <p:spPr bwMode="auto">
            <a:xfrm>
              <a:off x="251934" y="3601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62" name="矩形 161"/>
            <p:cNvSpPr/>
            <p:nvPr/>
          </p:nvSpPr>
          <p:spPr bwMode="auto">
            <a:xfrm>
              <a:off x="537684" y="3601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63" name="矩形 162"/>
            <p:cNvSpPr/>
            <p:nvPr/>
          </p:nvSpPr>
          <p:spPr bwMode="auto">
            <a:xfrm>
              <a:off x="822609" y="3604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64" name="矩形 163"/>
            <p:cNvSpPr/>
            <p:nvPr/>
          </p:nvSpPr>
          <p:spPr bwMode="auto">
            <a:xfrm>
              <a:off x="1108359" y="3604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65" name="矩形 164"/>
            <p:cNvSpPr/>
            <p:nvPr/>
          </p:nvSpPr>
          <p:spPr bwMode="auto">
            <a:xfrm>
              <a:off x="251934" y="38972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66" name="矩形 165"/>
            <p:cNvSpPr/>
            <p:nvPr/>
          </p:nvSpPr>
          <p:spPr bwMode="auto">
            <a:xfrm>
              <a:off x="537684" y="38972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67" name="矩形 166"/>
            <p:cNvSpPr/>
            <p:nvPr/>
          </p:nvSpPr>
          <p:spPr bwMode="auto">
            <a:xfrm>
              <a:off x="822609" y="38994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68" name="矩形 167"/>
            <p:cNvSpPr/>
            <p:nvPr/>
          </p:nvSpPr>
          <p:spPr bwMode="auto">
            <a:xfrm>
              <a:off x="1108359" y="38994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69" name="矩形 168"/>
            <p:cNvSpPr/>
            <p:nvPr/>
          </p:nvSpPr>
          <p:spPr bwMode="auto">
            <a:xfrm>
              <a:off x="251934" y="41925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70" name="矩形 169"/>
            <p:cNvSpPr/>
            <p:nvPr/>
          </p:nvSpPr>
          <p:spPr bwMode="auto">
            <a:xfrm>
              <a:off x="537684" y="41925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71" name="矩形 170"/>
            <p:cNvSpPr/>
            <p:nvPr/>
          </p:nvSpPr>
          <p:spPr bwMode="auto">
            <a:xfrm>
              <a:off x="822609" y="41946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72" name="矩形 171"/>
            <p:cNvSpPr/>
            <p:nvPr/>
          </p:nvSpPr>
          <p:spPr bwMode="auto">
            <a:xfrm>
              <a:off x="1108359" y="41946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73" name="矩形 172"/>
            <p:cNvSpPr/>
            <p:nvPr/>
          </p:nvSpPr>
          <p:spPr bwMode="auto">
            <a:xfrm>
              <a:off x="251934" y="44877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74" name="矩形 173"/>
            <p:cNvSpPr/>
            <p:nvPr/>
          </p:nvSpPr>
          <p:spPr bwMode="auto">
            <a:xfrm>
              <a:off x="537684" y="44877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75" name="矩形 174"/>
            <p:cNvSpPr/>
            <p:nvPr/>
          </p:nvSpPr>
          <p:spPr bwMode="auto">
            <a:xfrm>
              <a:off x="822609" y="4489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76" name="矩形 175"/>
            <p:cNvSpPr/>
            <p:nvPr/>
          </p:nvSpPr>
          <p:spPr bwMode="auto">
            <a:xfrm>
              <a:off x="1108359" y="44899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77" name="矩形 176"/>
            <p:cNvSpPr/>
            <p:nvPr/>
          </p:nvSpPr>
          <p:spPr bwMode="auto">
            <a:xfrm>
              <a:off x="1765584" y="361366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78" name="矩形 177"/>
            <p:cNvSpPr/>
            <p:nvPr/>
          </p:nvSpPr>
          <p:spPr bwMode="auto">
            <a:xfrm>
              <a:off x="1765584" y="39089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79" name="矩形 178"/>
            <p:cNvSpPr/>
            <p:nvPr/>
          </p:nvSpPr>
          <p:spPr bwMode="auto">
            <a:xfrm>
              <a:off x="1765584" y="42042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80" name="矩形 179"/>
            <p:cNvSpPr/>
            <p:nvPr/>
          </p:nvSpPr>
          <p:spPr bwMode="auto">
            <a:xfrm>
              <a:off x="1765584" y="449949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81" name="矩形 180"/>
            <p:cNvSpPr/>
            <p:nvPr/>
          </p:nvSpPr>
          <p:spPr bwMode="auto">
            <a:xfrm>
              <a:off x="251934" y="51164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82" name="矩形 181"/>
            <p:cNvSpPr/>
            <p:nvPr/>
          </p:nvSpPr>
          <p:spPr bwMode="auto">
            <a:xfrm>
              <a:off x="537684" y="51164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83" name="矩形 182"/>
            <p:cNvSpPr/>
            <p:nvPr/>
          </p:nvSpPr>
          <p:spPr bwMode="auto">
            <a:xfrm>
              <a:off x="822609" y="51186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84" name="矩形 183"/>
            <p:cNvSpPr/>
            <p:nvPr/>
          </p:nvSpPr>
          <p:spPr bwMode="auto">
            <a:xfrm>
              <a:off x="1108359" y="5118616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85" name="矩形 184"/>
            <p:cNvSpPr/>
            <p:nvPr/>
          </p:nvSpPr>
          <p:spPr bwMode="auto">
            <a:xfrm>
              <a:off x="1765584" y="5128141"/>
              <a:ext cx="252000" cy="252000"/>
            </a:xfrm>
            <a:prstGeom prst="rect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 sz="1000">
                <a:solidFill>
                  <a:srgbClr val="FF0000"/>
                </a:solidFill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1155783" y="342665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1157132" y="367081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1155783" y="394100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1155783" y="4245805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1165309" y="4864929"/>
              <a:ext cx="849068" cy="67078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-172520" y="4672114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106680" y="4668085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73929" y="4671782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655558" y="4663901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1328261" y="4675114"/>
              <a:ext cx="995130" cy="535404"/>
            </a:xfrm>
            <a:prstGeom prst="rect">
              <a:avLst/>
            </a:prstGeom>
            <a:grpFill/>
          </p:spPr>
          <p:txBody>
            <a:bodyPr vert="eaVert"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rgbClr val="FF0000"/>
                  </a:solidFill>
                </a:rPr>
                <a:t>…</a:t>
              </a:r>
              <a:endParaRPr lang="zh-CN" alt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404" name="矩形 196"/>
          <p:cNvSpPr>
            <a:spLocks noChangeArrowheads="1"/>
          </p:cNvSpPr>
          <p:nvPr/>
        </p:nvSpPr>
        <p:spPr bwMode="auto">
          <a:xfrm>
            <a:off x="5702300" y="5522913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05" name="矩形 197"/>
          <p:cNvSpPr>
            <a:spLocks noChangeArrowheads="1"/>
          </p:cNvSpPr>
          <p:nvPr/>
        </p:nvSpPr>
        <p:spPr bwMode="auto">
          <a:xfrm>
            <a:off x="5702300" y="5732463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06" name="矩形 198"/>
          <p:cNvSpPr>
            <a:spLocks noChangeArrowheads="1"/>
          </p:cNvSpPr>
          <p:nvPr/>
        </p:nvSpPr>
        <p:spPr bwMode="auto">
          <a:xfrm>
            <a:off x="5702300" y="5940425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07" name="矩形 199"/>
          <p:cNvSpPr>
            <a:spLocks noChangeArrowheads="1"/>
          </p:cNvSpPr>
          <p:nvPr/>
        </p:nvSpPr>
        <p:spPr bwMode="auto">
          <a:xfrm>
            <a:off x="5702300" y="6149975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08" name="矩形 200"/>
          <p:cNvSpPr>
            <a:spLocks noChangeArrowheads="1"/>
          </p:cNvSpPr>
          <p:nvPr/>
        </p:nvSpPr>
        <p:spPr bwMode="auto">
          <a:xfrm>
            <a:off x="5702300" y="6594475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09" name="矩形 201"/>
          <p:cNvSpPr>
            <a:spLocks noChangeArrowheads="1"/>
          </p:cNvSpPr>
          <p:nvPr/>
        </p:nvSpPr>
        <p:spPr bwMode="auto">
          <a:xfrm>
            <a:off x="5702300" y="4684713"/>
            <a:ext cx="206375" cy="179387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0" name="矩形 202"/>
          <p:cNvSpPr>
            <a:spLocks noChangeArrowheads="1"/>
          </p:cNvSpPr>
          <p:nvPr/>
        </p:nvSpPr>
        <p:spPr bwMode="auto">
          <a:xfrm>
            <a:off x="5702300" y="4894263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1" name="矩形 203"/>
          <p:cNvSpPr>
            <a:spLocks noChangeArrowheads="1"/>
          </p:cNvSpPr>
          <p:nvPr/>
        </p:nvSpPr>
        <p:spPr bwMode="auto">
          <a:xfrm>
            <a:off x="5702300" y="5102225"/>
            <a:ext cx="206375" cy="179388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2" name="矩形 204"/>
          <p:cNvSpPr>
            <a:spLocks noChangeArrowheads="1"/>
          </p:cNvSpPr>
          <p:nvPr/>
        </p:nvSpPr>
        <p:spPr bwMode="auto">
          <a:xfrm>
            <a:off x="5702300" y="5311775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3" name="TextBox 205"/>
          <p:cNvSpPr txBox="1">
            <a:spLocks noChangeArrowheads="1"/>
          </p:cNvSpPr>
          <p:nvPr/>
        </p:nvSpPr>
        <p:spPr bwMode="auto">
          <a:xfrm>
            <a:off x="5586413" y="6284913"/>
            <a:ext cx="5762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/>
              <a:t>…</a:t>
            </a:r>
            <a:endParaRPr lang="zh-CN" altLang="en-US" sz="2000"/>
          </a:p>
        </p:txBody>
      </p:sp>
      <p:sp>
        <p:nvSpPr>
          <p:cNvPr id="16414" name="矩形 206"/>
          <p:cNvSpPr>
            <a:spLocks noChangeArrowheads="1"/>
          </p:cNvSpPr>
          <p:nvPr/>
        </p:nvSpPr>
        <p:spPr bwMode="auto">
          <a:xfrm>
            <a:off x="5702300" y="3852863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5" name="矩形 207"/>
          <p:cNvSpPr>
            <a:spLocks noChangeArrowheads="1"/>
          </p:cNvSpPr>
          <p:nvPr/>
        </p:nvSpPr>
        <p:spPr bwMode="auto">
          <a:xfrm>
            <a:off x="5702300" y="4060825"/>
            <a:ext cx="206375" cy="179388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6" name="矩形 209"/>
          <p:cNvSpPr>
            <a:spLocks noChangeArrowheads="1"/>
          </p:cNvSpPr>
          <p:nvPr/>
        </p:nvSpPr>
        <p:spPr bwMode="auto">
          <a:xfrm>
            <a:off x="5702300" y="4478338"/>
            <a:ext cx="206375" cy="179387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7" name="矩形 210"/>
          <p:cNvSpPr>
            <a:spLocks noChangeArrowheads="1"/>
          </p:cNvSpPr>
          <p:nvPr/>
        </p:nvSpPr>
        <p:spPr bwMode="auto">
          <a:xfrm>
            <a:off x="5702300" y="3014663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8" name="矩形 211"/>
          <p:cNvSpPr>
            <a:spLocks noChangeArrowheads="1"/>
          </p:cNvSpPr>
          <p:nvPr/>
        </p:nvSpPr>
        <p:spPr bwMode="auto">
          <a:xfrm>
            <a:off x="5702300" y="3224213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19" name="矩形 212"/>
          <p:cNvSpPr>
            <a:spLocks noChangeArrowheads="1"/>
          </p:cNvSpPr>
          <p:nvPr/>
        </p:nvSpPr>
        <p:spPr bwMode="auto">
          <a:xfrm>
            <a:off x="5702300" y="3432175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0" name="矩形 213"/>
          <p:cNvSpPr>
            <a:spLocks noChangeArrowheads="1"/>
          </p:cNvSpPr>
          <p:nvPr/>
        </p:nvSpPr>
        <p:spPr bwMode="auto">
          <a:xfrm>
            <a:off x="5702300" y="3641725"/>
            <a:ext cx="206375" cy="177800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1" name="矩形 215"/>
          <p:cNvSpPr>
            <a:spLocks noChangeArrowheads="1"/>
          </p:cNvSpPr>
          <p:nvPr/>
        </p:nvSpPr>
        <p:spPr bwMode="auto">
          <a:xfrm>
            <a:off x="4262438" y="4602163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2" name="矩形 216"/>
          <p:cNvSpPr>
            <a:spLocks noChangeArrowheads="1"/>
          </p:cNvSpPr>
          <p:nvPr/>
        </p:nvSpPr>
        <p:spPr bwMode="auto">
          <a:xfrm>
            <a:off x="4262438" y="4897438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3" name="矩形 217"/>
          <p:cNvSpPr>
            <a:spLocks noChangeArrowheads="1"/>
          </p:cNvSpPr>
          <p:nvPr/>
        </p:nvSpPr>
        <p:spPr bwMode="auto">
          <a:xfrm>
            <a:off x="4262438" y="5192713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4" name="矩形 218"/>
          <p:cNvSpPr>
            <a:spLocks noChangeArrowheads="1"/>
          </p:cNvSpPr>
          <p:nvPr/>
        </p:nvSpPr>
        <p:spPr bwMode="auto">
          <a:xfrm>
            <a:off x="4262438" y="5487988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5" name="矩形 219"/>
          <p:cNvSpPr>
            <a:spLocks noChangeArrowheads="1"/>
          </p:cNvSpPr>
          <p:nvPr/>
        </p:nvSpPr>
        <p:spPr bwMode="auto">
          <a:xfrm>
            <a:off x="4262438" y="6116638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6" name="TextBox 220"/>
          <p:cNvSpPr txBox="1">
            <a:spLocks noChangeArrowheads="1"/>
          </p:cNvSpPr>
          <p:nvPr/>
        </p:nvSpPr>
        <p:spPr bwMode="auto">
          <a:xfrm>
            <a:off x="4203700" y="5737225"/>
            <a:ext cx="61595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/>
              <a:t>…</a:t>
            </a:r>
            <a:endParaRPr lang="zh-CN" altLang="en-US" sz="2800"/>
          </a:p>
        </p:txBody>
      </p:sp>
      <p:sp>
        <p:nvSpPr>
          <p:cNvPr id="16427" name="矩形 221"/>
          <p:cNvSpPr>
            <a:spLocks noChangeArrowheads="1"/>
          </p:cNvSpPr>
          <p:nvPr/>
        </p:nvSpPr>
        <p:spPr bwMode="auto">
          <a:xfrm>
            <a:off x="4262438" y="3417888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8" name="矩形 222"/>
          <p:cNvSpPr>
            <a:spLocks noChangeArrowheads="1"/>
          </p:cNvSpPr>
          <p:nvPr/>
        </p:nvSpPr>
        <p:spPr bwMode="auto">
          <a:xfrm>
            <a:off x="4262438" y="3713163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29" name="矩形 223"/>
          <p:cNvSpPr>
            <a:spLocks noChangeArrowheads="1"/>
          </p:cNvSpPr>
          <p:nvPr/>
        </p:nvSpPr>
        <p:spPr bwMode="auto">
          <a:xfrm>
            <a:off x="4262438" y="4008438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30" name="矩形 224"/>
          <p:cNvSpPr>
            <a:spLocks noChangeArrowheads="1"/>
          </p:cNvSpPr>
          <p:nvPr/>
        </p:nvSpPr>
        <p:spPr bwMode="auto">
          <a:xfrm>
            <a:off x="4262438" y="4303713"/>
            <a:ext cx="250825" cy="250825"/>
          </a:xfrm>
          <a:prstGeom prst="rect">
            <a:avLst/>
          </a:prstGeom>
          <a:solidFill>
            <a:schemeClr val="bg1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6431" name="直接箭头连接符 226"/>
          <p:cNvCxnSpPr>
            <a:cxnSpLocks noChangeShapeType="1"/>
            <a:stCxn id="16420" idx="1"/>
            <a:endCxn id="16427" idx="3"/>
          </p:cNvCxnSpPr>
          <p:nvPr/>
        </p:nvCxnSpPr>
        <p:spPr bwMode="auto">
          <a:xfrm flipH="1" flipV="1">
            <a:off x="4513263" y="3543300"/>
            <a:ext cx="1189037" cy="18732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32" name="直接箭头连接符 228"/>
          <p:cNvCxnSpPr>
            <a:cxnSpLocks noChangeShapeType="1"/>
            <a:stCxn id="16411" idx="1"/>
            <a:endCxn id="16428" idx="3"/>
          </p:cNvCxnSpPr>
          <p:nvPr/>
        </p:nvCxnSpPr>
        <p:spPr bwMode="auto">
          <a:xfrm flipH="1" flipV="1">
            <a:off x="4513263" y="3838575"/>
            <a:ext cx="1189037" cy="1354138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33" name="TextBox 229"/>
          <p:cNvSpPr txBox="1">
            <a:spLocks noChangeArrowheads="1"/>
          </p:cNvSpPr>
          <p:nvPr/>
        </p:nvSpPr>
        <p:spPr bwMode="auto">
          <a:xfrm>
            <a:off x="5557838" y="4191000"/>
            <a:ext cx="57626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/>
              <a:t>…</a:t>
            </a:r>
            <a:endParaRPr lang="zh-CN" altLang="en-US" sz="2000"/>
          </a:p>
        </p:txBody>
      </p:sp>
      <p:sp>
        <p:nvSpPr>
          <p:cNvPr id="16434" name="右大括号 230"/>
          <p:cNvSpPr>
            <a:spLocks/>
          </p:cNvSpPr>
          <p:nvPr/>
        </p:nvSpPr>
        <p:spPr bwMode="auto">
          <a:xfrm>
            <a:off x="6048375" y="3014663"/>
            <a:ext cx="46038" cy="1343025"/>
          </a:xfrm>
          <a:prstGeom prst="rightBrace">
            <a:avLst>
              <a:gd name="adj1" fmla="val 8238"/>
              <a:gd name="adj2" fmla="val 50000"/>
            </a:avLst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35" name="右大括号 231"/>
          <p:cNvSpPr>
            <a:spLocks/>
          </p:cNvSpPr>
          <p:nvPr/>
        </p:nvSpPr>
        <p:spPr bwMode="auto">
          <a:xfrm>
            <a:off x="6048375" y="4451350"/>
            <a:ext cx="46038" cy="1427163"/>
          </a:xfrm>
          <a:prstGeom prst="rightBrace">
            <a:avLst>
              <a:gd name="adj1" fmla="val 8324"/>
              <a:gd name="adj2" fmla="val 50000"/>
            </a:avLst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36" name="TextBox 232"/>
          <p:cNvSpPr txBox="1">
            <a:spLocks noChangeArrowheads="1"/>
          </p:cNvSpPr>
          <p:nvPr/>
        </p:nvSpPr>
        <p:spPr bwMode="auto">
          <a:xfrm>
            <a:off x="6162675" y="3571875"/>
            <a:ext cx="644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 b="1"/>
              <a:t>1~51</a:t>
            </a:r>
            <a:endParaRPr lang="zh-CN" altLang="en-US" sz="1200" b="1"/>
          </a:p>
        </p:txBody>
      </p:sp>
      <p:sp>
        <p:nvSpPr>
          <p:cNvPr id="16437" name="TextBox 233"/>
          <p:cNvSpPr txBox="1">
            <a:spLocks noChangeArrowheads="1"/>
          </p:cNvSpPr>
          <p:nvPr/>
        </p:nvSpPr>
        <p:spPr bwMode="auto">
          <a:xfrm>
            <a:off x="6048375" y="5027613"/>
            <a:ext cx="8620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1200" b="1"/>
              <a:t>52~102</a:t>
            </a:r>
            <a:endParaRPr lang="zh-CN" altLang="en-US" sz="1200" b="1"/>
          </a:p>
        </p:txBody>
      </p:sp>
      <p:sp>
        <p:nvSpPr>
          <p:cNvPr id="16438" name="TextBox 234"/>
          <p:cNvSpPr txBox="1">
            <a:spLocks noChangeArrowheads="1"/>
          </p:cNvSpPr>
          <p:nvPr/>
        </p:nvSpPr>
        <p:spPr bwMode="auto">
          <a:xfrm>
            <a:off x="2003425" y="6434138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由大到小排列</a:t>
            </a:r>
          </a:p>
        </p:txBody>
      </p:sp>
      <p:sp>
        <p:nvSpPr>
          <p:cNvPr id="16439" name="TextBox 235"/>
          <p:cNvSpPr txBox="1">
            <a:spLocks noChangeArrowheads="1"/>
          </p:cNvSpPr>
          <p:nvPr/>
        </p:nvSpPr>
        <p:spPr bwMode="auto">
          <a:xfrm>
            <a:off x="5930900" y="6508750"/>
            <a:ext cx="1416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由大到小排列</a:t>
            </a:r>
          </a:p>
        </p:txBody>
      </p:sp>
      <p:sp>
        <p:nvSpPr>
          <p:cNvPr id="237" name="右箭头 236"/>
          <p:cNvSpPr/>
          <p:nvPr/>
        </p:nvSpPr>
        <p:spPr bwMode="auto">
          <a:xfrm>
            <a:off x="1858963" y="4173538"/>
            <a:ext cx="512762" cy="23495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8" name="右箭头 237"/>
          <p:cNvSpPr/>
          <p:nvPr/>
        </p:nvSpPr>
        <p:spPr bwMode="auto">
          <a:xfrm rot="10800000">
            <a:off x="6246813" y="4344988"/>
            <a:ext cx="512762" cy="236537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39" name="右箭头 238"/>
          <p:cNvSpPr/>
          <p:nvPr/>
        </p:nvSpPr>
        <p:spPr bwMode="auto">
          <a:xfrm rot="10800000">
            <a:off x="4851400" y="4364038"/>
            <a:ext cx="512763" cy="236537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40" name="右箭头 239"/>
          <p:cNvSpPr/>
          <p:nvPr/>
        </p:nvSpPr>
        <p:spPr bwMode="auto">
          <a:xfrm rot="10800000">
            <a:off x="3284538" y="4379913"/>
            <a:ext cx="512762" cy="234950"/>
          </a:xfrm>
          <a:prstGeom prst="rightArrow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16444" name="TextBox 240"/>
          <p:cNvSpPr txBox="1">
            <a:spLocks noChangeArrowheads="1"/>
          </p:cNvSpPr>
          <p:nvPr/>
        </p:nvSpPr>
        <p:spPr bwMode="auto">
          <a:xfrm>
            <a:off x="455613" y="3173413"/>
            <a:ext cx="10112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集合平均</a:t>
            </a:r>
          </a:p>
        </p:txBody>
      </p:sp>
      <p:sp>
        <p:nvSpPr>
          <p:cNvPr id="16445" name="TextBox 241"/>
          <p:cNvSpPr txBox="1">
            <a:spLocks noChangeArrowheads="1"/>
          </p:cNvSpPr>
          <p:nvPr/>
        </p:nvSpPr>
        <p:spPr bwMode="auto">
          <a:xfrm>
            <a:off x="7623175" y="4391025"/>
            <a:ext cx="10128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600" b="1"/>
              <a:t>集合预报</a:t>
            </a:r>
          </a:p>
        </p:txBody>
      </p:sp>
    </p:spTree>
    <p:extLst>
      <p:ext uri="{BB962C8B-B14F-4D97-AF65-F5344CB8AC3E}">
        <p14:creationId xmlns:p14="http://schemas.microsoft.com/office/powerpoint/2010/main" val="353106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44A394E-DE11-4B56-8B0A-6A96A4262455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1700"/>
            <a:ext cx="4343400" cy="267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901700"/>
            <a:ext cx="4776788" cy="267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6638"/>
            <a:ext cx="4408488" cy="274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576638"/>
            <a:ext cx="4602163" cy="267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5" name="TextBox 3"/>
          <p:cNvSpPr txBox="1">
            <a:spLocks noChangeArrowheads="1"/>
          </p:cNvSpPr>
          <p:nvPr/>
        </p:nvSpPr>
        <p:spPr bwMode="auto">
          <a:xfrm>
            <a:off x="2728913" y="2730500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集合平均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6637338" y="2914650"/>
            <a:ext cx="2209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概率匹配集合平均</a:t>
            </a:r>
          </a:p>
        </p:txBody>
      </p:sp>
      <p:sp>
        <p:nvSpPr>
          <p:cNvPr id="17417" name="TextBox 9"/>
          <p:cNvSpPr txBox="1">
            <a:spLocks noChangeArrowheads="1"/>
          </p:cNvSpPr>
          <p:nvPr/>
        </p:nvSpPr>
        <p:spPr bwMode="auto">
          <a:xfrm>
            <a:off x="2728913" y="5492750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集合平均</a:t>
            </a:r>
          </a:p>
        </p:txBody>
      </p:sp>
      <p:sp>
        <p:nvSpPr>
          <p:cNvPr id="17418" name="TextBox 10"/>
          <p:cNvSpPr txBox="1">
            <a:spLocks noChangeArrowheads="1"/>
          </p:cNvSpPr>
          <p:nvPr/>
        </p:nvSpPr>
        <p:spPr bwMode="auto">
          <a:xfrm>
            <a:off x="6637338" y="5497513"/>
            <a:ext cx="2209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/>
              <a:t>概率匹配集合平均</a:t>
            </a:r>
          </a:p>
        </p:txBody>
      </p:sp>
      <p:sp>
        <p:nvSpPr>
          <p:cNvPr id="17419" name="Text Box 4"/>
          <p:cNvSpPr txBox="1">
            <a:spLocks noChangeArrowheads="1"/>
          </p:cNvSpPr>
          <p:nvPr/>
        </p:nvSpPr>
        <p:spPr bwMode="auto">
          <a:xfrm>
            <a:off x="2124075" y="260350"/>
            <a:ext cx="679132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3600" b="1">
                <a:solidFill>
                  <a:srgbClr val="A50021"/>
                </a:solidFill>
                <a:ea typeface="黑体" pitchFamily="49" charset="-122"/>
              </a:rPr>
              <a:t>Probability matching</a:t>
            </a:r>
            <a:endParaRPr lang="zh-CN" altLang="en-US" sz="3600" b="1">
              <a:solidFill>
                <a:srgbClr val="A50021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7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2FD96B-E990-4407-B790-D6F0DDF65325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2363"/>
            <a:ext cx="3629025" cy="226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5" y="1122363"/>
            <a:ext cx="3895725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97263"/>
            <a:ext cx="3751263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3497263"/>
            <a:ext cx="4092575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9" name="Text Box 4"/>
          <p:cNvSpPr txBox="1">
            <a:spLocks noChangeArrowheads="1"/>
          </p:cNvSpPr>
          <p:nvPr/>
        </p:nvSpPr>
        <p:spPr bwMode="auto">
          <a:xfrm>
            <a:off x="2124075" y="260350"/>
            <a:ext cx="6791325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l" eaLnBrk="1" hangingPunct="1"/>
            <a:r>
              <a:rPr lang="en-US" altLang="zh-CN" sz="3600" b="1">
                <a:solidFill>
                  <a:srgbClr val="A50021"/>
                </a:solidFill>
                <a:ea typeface="黑体" pitchFamily="49" charset="-122"/>
              </a:rPr>
              <a:t>Probability matching</a:t>
            </a:r>
            <a:endParaRPr lang="zh-CN" altLang="en-US" sz="3600" b="1">
              <a:solidFill>
                <a:srgbClr val="A50021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47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340768"/>
            <a:ext cx="741682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集合预报数据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海量数据信息，没有一个预报员能在短时间内仔细分析所有的集合成员预报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统计方法 </a:t>
            </a:r>
            <a:r>
              <a:rPr lang="en-US" altLang="zh-CN" sz="2800" b="1" dirty="0" smtClean="0">
                <a:latin typeface="黑体" pitchFamily="49" charset="-122"/>
                <a:ea typeface="黑体" pitchFamily="49" charset="-122"/>
              </a:rPr>
              <a:t>+ 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可视化方法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3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4143372" cy="289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4809" y="0"/>
            <a:ext cx="4087543" cy="2857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533177"/>
            <a:ext cx="6186502" cy="4324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094827" cy="6357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2C9AA-5415-4D46-B72F-202578AB7B0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90243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集合</a:t>
            </a:r>
            <a:r>
              <a:rPr lang="en-US" altLang="zh-CN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QPF</a:t>
            </a:r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产品改进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技术</a:t>
            </a:r>
            <a:r>
              <a:rPr lang="en-US" altLang="zh-CN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0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多种统计量融合技术</a:t>
            </a:r>
            <a:endParaRPr lang="en-US" altLang="zh-CN" sz="2000" b="1" dirty="0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9600" y="1705421"/>
            <a:ext cx="79248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基于上述检验评估结果，设计多种统计量融合技术。具体每个格点计算规则如下（按照先后优先顺序）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）如果集合最大值大于或等于</a:t>
            </a:r>
            <a:r>
              <a:rPr lang="en-US" altLang="zh-CN" dirty="0"/>
              <a:t>100mm</a:t>
            </a:r>
            <a:r>
              <a:rPr lang="zh-CN" altLang="en-US" dirty="0"/>
              <a:t>，则融合值等于集合最大值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）如果集合</a:t>
            </a:r>
            <a:r>
              <a:rPr lang="en-US" altLang="zh-CN" dirty="0"/>
              <a:t>%90</a:t>
            </a:r>
            <a:r>
              <a:rPr lang="zh-CN" altLang="en-US" dirty="0"/>
              <a:t>分位值大于或等于</a:t>
            </a:r>
            <a:r>
              <a:rPr lang="en-US" altLang="zh-CN" dirty="0"/>
              <a:t>50mm</a:t>
            </a:r>
            <a:r>
              <a:rPr lang="zh-CN" altLang="en-US" dirty="0"/>
              <a:t>，则融合值等于</a:t>
            </a:r>
            <a:r>
              <a:rPr lang="en-US" altLang="zh-CN" dirty="0"/>
              <a:t>%90</a:t>
            </a:r>
            <a:r>
              <a:rPr lang="zh-CN" altLang="en-US" dirty="0"/>
              <a:t>分位值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）如果集合</a:t>
            </a:r>
            <a:r>
              <a:rPr lang="en-US" altLang="zh-CN" dirty="0"/>
              <a:t>%75</a:t>
            </a:r>
            <a:r>
              <a:rPr lang="zh-CN" altLang="en-US" dirty="0"/>
              <a:t>分位值大于或等于</a:t>
            </a:r>
            <a:r>
              <a:rPr lang="en-US" altLang="zh-CN" dirty="0"/>
              <a:t>25mm</a:t>
            </a:r>
            <a:r>
              <a:rPr lang="zh-CN" altLang="en-US" dirty="0"/>
              <a:t>，则融合值等于</a:t>
            </a:r>
            <a:r>
              <a:rPr lang="en-US" altLang="zh-CN" dirty="0"/>
              <a:t>%75</a:t>
            </a:r>
            <a:r>
              <a:rPr lang="zh-CN" altLang="en-US" dirty="0"/>
              <a:t>分位值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）如果集合中位值大于或等于</a:t>
            </a:r>
            <a:r>
              <a:rPr lang="en-US" altLang="zh-CN" dirty="0"/>
              <a:t>10mm</a:t>
            </a:r>
            <a:r>
              <a:rPr lang="zh-CN" altLang="en-US" dirty="0"/>
              <a:t>，则融合值等于集合中位值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）在上述条件都不满足的情况下，融合值等于集合</a:t>
            </a:r>
            <a:r>
              <a:rPr lang="en-US" altLang="zh-CN" dirty="0"/>
              <a:t>%10</a:t>
            </a:r>
            <a:r>
              <a:rPr lang="zh-CN" altLang="en-US" dirty="0"/>
              <a:t>分位值。</a:t>
            </a:r>
          </a:p>
        </p:txBody>
      </p:sp>
    </p:spTree>
    <p:extLst>
      <p:ext uri="{BB962C8B-B14F-4D97-AF65-F5344CB8AC3E}">
        <p14:creationId xmlns:p14="http://schemas.microsoft.com/office/powerpoint/2010/main" val="3528278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2C9AA-5415-4D46-B72F-202578AB7B0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90243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集合</a:t>
            </a:r>
            <a:r>
              <a:rPr lang="en-US" altLang="zh-CN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QPF</a:t>
            </a:r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产品改进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技术</a:t>
            </a:r>
            <a:r>
              <a:rPr lang="en-US" altLang="zh-CN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0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多种统计量融合技术</a:t>
            </a:r>
            <a:endParaRPr lang="en-US" altLang="zh-CN" sz="2000" b="1" dirty="0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85929"/>
            <a:ext cx="3581400" cy="2820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0" y="609600"/>
            <a:ext cx="5141002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52400" y="3669590"/>
            <a:ext cx="3962400" cy="3046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zh-CN" sz="1600" b="1" dirty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多种统计量融合</a:t>
            </a:r>
            <a:r>
              <a:rPr lang="zh-CN" altLang="zh-CN" sz="1600" b="1" dirty="0" smtClean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产品与</a:t>
            </a:r>
            <a:r>
              <a:rPr lang="zh-CN" altLang="zh-CN" sz="1600" b="1" dirty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观测数据曲线的重合度更高，表明融合产品在量级分布上更接近实况</a:t>
            </a:r>
            <a:r>
              <a:rPr lang="zh-CN" altLang="zh-CN" sz="1600" b="1" dirty="0" smtClean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。</a:t>
            </a:r>
            <a:endParaRPr lang="en-US" altLang="zh-CN" sz="1600" b="1" dirty="0" smtClean="0">
              <a:solidFill>
                <a:schemeClr val="dk1"/>
              </a:solidFill>
              <a:latin typeface="+mn-lt"/>
              <a:ea typeface="宋体"/>
              <a:cs typeface="Times New Roman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zh-CN" sz="1600" b="1" dirty="0" smtClean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计算</a:t>
            </a:r>
            <a:r>
              <a:rPr lang="zh-CN" altLang="zh-CN" sz="1600" b="1" dirty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各种集合统计量的</a:t>
            </a:r>
            <a:r>
              <a:rPr lang="en-US" altLang="zh-CN" sz="1600" b="1" dirty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TS</a:t>
            </a:r>
            <a:r>
              <a:rPr lang="zh-CN" altLang="zh-CN" sz="1600" b="1" dirty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评分</a:t>
            </a:r>
            <a:r>
              <a:rPr lang="zh-CN" altLang="zh-CN" sz="1600" b="1" dirty="0" smtClean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，可见</a:t>
            </a:r>
            <a:r>
              <a:rPr lang="zh-CN" altLang="zh-CN" sz="1600" b="1" dirty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同样对于不同量级的降水预报，</a:t>
            </a:r>
            <a:r>
              <a:rPr lang="en-US" altLang="zh-CN" sz="1600" b="1" dirty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TS</a:t>
            </a:r>
            <a:r>
              <a:rPr lang="zh-CN" altLang="zh-CN" sz="1600" b="1" dirty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评分最高的统计量不同，但融合产品的</a:t>
            </a:r>
            <a:r>
              <a:rPr lang="en-US" altLang="zh-CN" sz="1600" b="1" dirty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TS</a:t>
            </a:r>
            <a:r>
              <a:rPr lang="zh-CN" altLang="zh-CN" sz="1600" b="1" dirty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评分始终位于第二或第三位，表现出较好的稳定性</a:t>
            </a:r>
            <a:r>
              <a:rPr lang="zh-CN" altLang="zh-CN" sz="1600" b="1" dirty="0" smtClean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。</a:t>
            </a:r>
            <a:endParaRPr lang="en-US" altLang="zh-CN" sz="1600" b="1" dirty="0" smtClean="0">
              <a:solidFill>
                <a:schemeClr val="dk1"/>
              </a:solidFill>
              <a:latin typeface="+mn-lt"/>
              <a:ea typeface="宋体"/>
              <a:cs typeface="Times New Roman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zh-CN" sz="1600" b="1" dirty="0" smtClean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需要</a:t>
            </a:r>
            <a:r>
              <a:rPr lang="zh-CN" altLang="zh-CN" sz="1600" b="1" dirty="0">
                <a:solidFill>
                  <a:schemeClr val="dk1"/>
                </a:solidFill>
                <a:latin typeface="+mn-lt"/>
                <a:ea typeface="宋体"/>
                <a:cs typeface="Times New Roman"/>
              </a:rPr>
              <a:t>说明的是融合产品在短期时效内优势明显，但到中期，由于成员预报差异较大，因此对强降水有较高的空报率，需进一步订正。</a:t>
            </a:r>
            <a:endParaRPr lang="zh-CN" altLang="en-US" sz="1600" b="1" dirty="0">
              <a:solidFill>
                <a:schemeClr val="dk1"/>
              </a:solidFill>
              <a:latin typeface="+mn-lt"/>
              <a:ea typeface="宋体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8169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2C9AA-5415-4D46-B72F-202578AB7B0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7070526" cy="572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90243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集合</a:t>
            </a:r>
            <a:r>
              <a:rPr lang="en-US" altLang="zh-CN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QPF</a:t>
            </a:r>
            <a:r>
              <a:rPr lang="zh-CN" altLang="en-US" sz="24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产品改进</a:t>
            </a:r>
            <a:r>
              <a:rPr lang="zh-CN" altLang="en-US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技术</a:t>
            </a:r>
            <a:r>
              <a:rPr lang="en-US" altLang="zh-CN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24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000" b="1" dirty="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—</a:t>
            </a:r>
            <a:r>
              <a:rPr lang="zh-CN" altLang="en-US" sz="20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多种统计量融合技术</a:t>
            </a:r>
            <a:endParaRPr lang="en-US" altLang="zh-CN" sz="2000" b="1" dirty="0" smtClean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682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D2C9AA-5415-4D46-B72F-202578AB7B0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4505325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675" y="9525"/>
            <a:ext cx="4505325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60724"/>
            <a:ext cx="4505325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72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0794" y="1469240"/>
            <a:ext cx="56166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集合统计值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集合概率值</a:t>
            </a:r>
            <a:endParaRPr lang="en-US" altLang="zh-CN" sz="44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邮票图和面条图</a:t>
            </a:r>
            <a:endParaRPr lang="en-US" altLang="zh-CN" sz="4400" b="1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箱须</a:t>
            </a: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图</a:t>
            </a:r>
            <a:endParaRPr lang="en-US" altLang="zh-CN" sz="4400" b="1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频率</a:t>
            </a: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分布</a:t>
            </a:r>
            <a:endParaRPr lang="en-US" altLang="zh-CN" sz="4400" b="1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极端天气</a:t>
            </a: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指数</a:t>
            </a:r>
            <a:endParaRPr lang="zh-CN" altLang="en-US" sz="44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94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548680"/>
            <a:ext cx="655272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集合概率值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大于（或小于）某一阈值的成员比例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为大众所熟知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关注与某一关键值</a:t>
            </a:r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24834"/>
            <a:ext cx="4925458" cy="33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8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4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194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244194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244194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4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853440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563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0794" y="1469240"/>
            <a:ext cx="56166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集合</a:t>
            </a:r>
            <a:r>
              <a:rPr lang="zh-CN" altLang="en-US" sz="4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统计值</a:t>
            </a:r>
            <a:endParaRPr lang="en-US" altLang="zh-CN" sz="44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集合概率值</a:t>
            </a:r>
            <a:endParaRPr lang="en-US" altLang="zh-CN" sz="4400" b="1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邮票图和面条图</a:t>
            </a:r>
            <a:endParaRPr lang="en-US" altLang="zh-CN" sz="4400" b="1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箱须</a:t>
            </a: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图</a:t>
            </a:r>
            <a:endParaRPr lang="en-US" altLang="zh-CN" sz="4400" b="1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频率</a:t>
            </a: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分布</a:t>
            </a:r>
            <a:endParaRPr lang="en-US" altLang="zh-CN" sz="4400" b="1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极端天气指数</a:t>
            </a:r>
            <a:endParaRPr lang="zh-CN" altLang="en-US" sz="44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7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9050"/>
            <a:ext cx="853440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876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091"/>
            <a:ext cx="7609673" cy="6846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21485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0794" y="1469240"/>
            <a:ext cx="56166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集合</a:t>
            </a: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统计值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集合概率值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邮票图和面条图</a:t>
            </a:r>
            <a:endParaRPr lang="en-US" altLang="zh-CN" sz="44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箱须图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频率分布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极端天气指数</a:t>
            </a:r>
            <a:endParaRPr lang="zh-CN" altLang="en-US" sz="44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4783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1340768"/>
            <a:ext cx="727280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邮票图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最直接的显示方法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能够分析每个集合成员的预报及其异同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成员数众多，图太小，预报员难以在短时间内综合所有成员信息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。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与统计产品合用，互相解释</a:t>
            </a:r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899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"/>
            <a:ext cx="853440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268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" y="19050"/>
            <a:ext cx="853440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316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1340768"/>
            <a:ext cx="72728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面条图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叠加所有集合预报成员的</a:t>
            </a:r>
            <a:r>
              <a:rPr lang="en-US" altLang="zh-CN" sz="2800" b="1" dirty="0" smtClean="0">
                <a:latin typeface="黑体" pitchFamily="49" charset="-122"/>
                <a:ea typeface="黑体" pitchFamily="49" charset="-122"/>
              </a:rPr>
              <a:t>1-2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条等值线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定性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的分析预报的不确定性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1255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3440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0448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1" y="0"/>
            <a:ext cx="853440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357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0794" y="1469240"/>
            <a:ext cx="56166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集合平均及离散度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集合统计值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邮票图和面条图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箱须图</a:t>
            </a:r>
            <a:endParaRPr lang="en-US" altLang="zh-CN" sz="44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频率</a:t>
            </a: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分布</a:t>
            </a:r>
            <a:endParaRPr lang="en-US" altLang="zh-CN" sz="4400" b="1" dirty="0" smtClean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极端天气</a:t>
            </a: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指数</a:t>
            </a:r>
            <a:endParaRPr lang="zh-CN" altLang="en-US" sz="44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33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43608" y="1340768"/>
            <a:ext cx="6552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集合平均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所有集合成员值的算术平均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平滑掉可预报性较低特征，保留可预报性较高的天气特征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；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通常比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确定性预报性能更好。</a:t>
            </a:r>
            <a:endParaRPr lang="zh-CN" altLang="en-US" sz="28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052736"/>
            <a:ext cx="3024336" cy="123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612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1340768"/>
            <a:ext cx="727280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箱须</a:t>
            </a:r>
            <a:r>
              <a:rPr lang="zh-CN" altLang="en-US" sz="32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图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：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能够显示时间演变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分析每个时刻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的集合预报值的分布特征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1" dirty="0">
                <a:latin typeface="黑体" pitchFamily="49" charset="-122"/>
                <a:ea typeface="黑体" pitchFamily="49" charset="-122"/>
              </a:rPr>
              <a:t>最受</a:t>
            </a:r>
            <a:r>
              <a:rPr lang="zh-CN" altLang="en-US" sz="2800" b="1" dirty="0" smtClean="0">
                <a:latin typeface="黑体" pitchFamily="49" charset="-122"/>
                <a:ea typeface="黑体" pitchFamily="49" charset="-122"/>
              </a:rPr>
              <a:t>预报常用</a:t>
            </a:r>
            <a:endParaRPr lang="en-US" altLang="zh-CN" sz="2800" b="1" dirty="0" smtClean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7010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5" y="764704"/>
            <a:ext cx="9037969" cy="506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3903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538163"/>
            <a:ext cx="8280000" cy="461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98951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163"/>
            <a:ext cx="8280000" cy="4614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780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0794" y="1469240"/>
            <a:ext cx="56166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集合平均及离散度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集合统计值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邮票图和面条图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箱须图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频率</a:t>
            </a:r>
            <a:r>
              <a:rPr lang="zh-CN" altLang="en-US" sz="4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分布</a:t>
            </a:r>
            <a:endParaRPr lang="en-US" altLang="zh-CN" sz="4400" b="1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极端天气</a:t>
            </a:r>
            <a:r>
              <a:rPr lang="zh-CN" altLang="en-US" sz="4400" b="1" dirty="0" smtClean="0">
                <a:latin typeface="黑体" pitchFamily="49" charset="-122"/>
                <a:ea typeface="黑体" pitchFamily="49" charset="-122"/>
              </a:rPr>
              <a:t>指数</a:t>
            </a:r>
            <a:endParaRPr lang="zh-CN" altLang="en-US" sz="4400" b="1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8341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050"/>
            <a:ext cx="853440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9714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0794" y="1469240"/>
            <a:ext cx="56166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集合平均及离散度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集合统计值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邮票图和面条图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箱须图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频率</a:t>
            </a:r>
            <a:r>
              <a:rPr lang="zh-CN" altLang="en-US" sz="4400" b="1" dirty="0">
                <a:latin typeface="黑体" pitchFamily="49" charset="-122"/>
                <a:ea typeface="黑体" pitchFamily="49" charset="-122"/>
              </a:rPr>
              <a:t>分布</a:t>
            </a:r>
            <a:endParaRPr lang="en-US" altLang="zh-CN" sz="4400" b="1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4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极端天气</a:t>
            </a:r>
            <a:r>
              <a:rPr lang="zh-CN" altLang="en-US" sz="4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指数</a:t>
            </a:r>
            <a:endParaRPr lang="zh-CN" altLang="en-US" sz="44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539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1340768"/>
            <a:ext cx="7344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/>
              <a:t>集合预报所蕴含的</a:t>
            </a:r>
            <a:r>
              <a:rPr lang="zh-CN" altLang="en-US" sz="2400" dirty="0"/>
              <a:t>极端天气信息并不直接；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/>
              <a:t>例如</a:t>
            </a:r>
            <a:r>
              <a:rPr lang="en-US" altLang="zh-CN" sz="2400" dirty="0" smtClean="0"/>
              <a:t>30%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&gt;20mm/6</a:t>
            </a:r>
            <a:r>
              <a:rPr lang="zh-CN" altLang="en-US" sz="2400" dirty="0" smtClean="0"/>
              <a:t>的降水概率在南方地区不极端，而在西北地区极端；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/>
              <a:t>如果模式预报与历史观测比较，会遗漏很多极端天气事件；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/>
              <a:t>因此</a:t>
            </a:r>
            <a:r>
              <a:rPr lang="zh-CN" altLang="en-US" sz="2400" dirty="0" smtClean="0"/>
              <a:t>假设模式预报如果相对于模式历史预报异常或极端，则实际情况也有可能出现极端。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280541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3568" y="476672"/>
            <a:ext cx="7344816" cy="11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/>
              <a:t>ECMWF</a:t>
            </a:r>
            <a:r>
              <a:rPr lang="zh-CN" altLang="en-US" sz="2400" dirty="0" smtClean="0"/>
              <a:t>的模式历史预报采用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个成员，过去</a:t>
            </a:r>
            <a:r>
              <a:rPr lang="en-US" altLang="zh-CN" sz="2400" dirty="0" smtClean="0"/>
              <a:t>18</a:t>
            </a:r>
            <a:r>
              <a:rPr lang="zh-CN" altLang="en-US" sz="2400" dirty="0" smtClean="0"/>
              <a:t>年的前后共</a:t>
            </a:r>
            <a:r>
              <a:rPr lang="en-US" altLang="zh-CN" sz="2400" dirty="0" smtClean="0"/>
              <a:t>5</a:t>
            </a:r>
            <a:r>
              <a:rPr lang="zh-CN" altLang="en-US" sz="2400" dirty="0" smtClean="0"/>
              <a:t>天回算，共有</a:t>
            </a:r>
            <a:r>
              <a:rPr lang="en-US" altLang="zh-CN" sz="2400" dirty="0" smtClean="0"/>
              <a:t>450</a:t>
            </a:r>
            <a:r>
              <a:rPr lang="zh-CN" altLang="en-US" sz="2400" dirty="0" smtClean="0"/>
              <a:t>个预报。</a:t>
            </a:r>
            <a:endParaRPr lang="en-US" altLang="zh-CN" sz="24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72816"/>
            <a:ext cx="568642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372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4955" y="131148"/>
            <a:ext cx="83529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Experience suggests that EFI values of 0.5 - 0.8 (irrespective of sign) can be generally regarded as signifying that “unusual” weather is likely and values above 0.8 as usually signifying that “very unusual” or extreme weather is likely.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700808"/>
            <a:ext cx="4895382" cy="5006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703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ikan\Desktop\SPE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0"/>
            <a:ext cx="4788024" cy="401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daikan\Desktop\FIL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6413"/>
            <a:ext cx="9108504" cy="276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17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8630" y="1484784"/>
            <a:ext cx="76377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/>
              <a:t>尽管</a:t>
            </a:r>
            <a:r>
              <a:rPr lang="en-US" altLang="zh-CN" sz="2400" dirty="0" smtClean="0"/>
              <a:t>EFI</a:t>
            </a:r>
            <a:r>
              <a:rPr lang="zh-CN" altLang="en-US" sz="2400" dirty="0" smtClean="0"/>
              <a:t>指示了极端天气发生的可能性，但并没有给出概率的大小，因此预报员还需要仔细分析集合和确定性预报结果；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400" dirty="0" smtClean="0"/>
              <a:t>另外，潜在的极端事件与高动力不稳定性和高的集合离散度相联系，因此往往预报的</a:t>
            </a:r>
            <a:r>
              <a:rPr lang="en-US" altLang="zh-CN" sz="2400" dirty="0" smtClean="0"/>
              <a:t>CDF</a:t>
            </a:r>
            <a:r>
              <a:rPr lang="zh-CN" altLang="en-US" sz="2400" dirty="0" smtClean="0"/>
              <a:t>坡度较低，导致</a:t>
            </a:r>
            <a:r>
              <a:rPr lang="en-US" altLang="zh-CN" sz="2400" dirty="0" smtClean="0"/>
              <a:t>EFI</a:t>
            </a:r>
            <a:r>
              <a:rPr lang="zh-CN" altLang="en-US" sz="2400" dirty="0" smtClean="0"/>
              <a:t>指数并不大；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2400" dirty="0" smtClean="0"/>
              <a:t>EFI</a:t>
            </a:r>
            <a:r>
              <a:rPr lang="zh-CN" altLang="en-US" sz="2400" dirty="0" smtClean="0"/>
              <a:t>指数非常有用，但应注意其主要功能是提示预报员极端事件的可能性，是一种早期</a:t>
            </a:r>
            <a:r>
              <a:rPr lang="zh-CN" altLang="en-US" sz="2400" smtClean="0"/>
              <a:t>预警。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421734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4736"/>
            <a:ext cx="8097335" cy="688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71992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806823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02559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863"/>
            <a:ext cx="8050749" cy="68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9979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3768" y="2348880"/>
            <a:ext cx="48061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谢谢！</a:t>
            </a:r>
            <a:endParaRPr lang="zh-CN" altLang="en-US" sz="120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491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0"/>
            <a:ext cx="4054526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0"/>
            <a:ext cx="4054525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38" y="3429000"/>
            <a:ext cx="4054526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14799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24h</a:t>
            </a:r>
            <a:r>
              <a:rPr lang="zh-CN" altLang="en-US" dirty="0" smtClean="0"/>
              <a:t>时效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16307" y="15514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240h</a:t>
            </a:r>
            <a:r>
              <a:rPr lang="zh-CN" altLang="en-US" dirty="0" smtClean="0"/>
              <a:t>时效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93" y="3573016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360h</a:t>
            </a:r>
            <a:r>
              <a:rPr lang="zh-CN" altLang="en-US" dirty="0" smtClean="0"/>
              <a:t>时效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37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561371" cy="364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370" y="22938"/>
            <a:ext cx="4532665" cy="3622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" y="3645023"/>
            <a:ext cx="4040319" cy="3228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44671"/>
            <a:ext cx="389896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913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5220072" cy="4171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51" y="3068960"/>
            <a:ext cx="4741592" cy="378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36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6024</TotalTime>
  <Words>1410</Words>
  <Application>Microsoft Office PowerPoint</Application>
  <PresentationFormat>全屏显示(4:3)</PresentationFormat>
  <Paragraphs>209</Paragraphs>
  <Slides>64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5" baseType="lpstr">
      <vt:lpstr>Office 主题</vt:lpstr>
      <vt:lpstr>集合预报工具箱 —产品简介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daikan</dc:creator>
  <cp:lastModifiedBy>daikan</cp:lastModifiedBy>
  <cp:revision>218</cp:revision>
  <dcterms:created xsi:type="dcterms:W3CDTF">2012-03-23T03:32:00Z</dcterms:created>
  <dcterms:modified xsi:type="dcterms:W3CDTF">2013-09-21T11:56:15Z</dcterms:modified>
</cp:coreProperties>
</file>